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248" r:id="rId1"/>
    <p:sldMasterId id="2147484606" r:id="rId2"/>
  </p:sldMasterIdLst>
  <p:notesMasterIdLst>
    <p:notesMasterId r:id="rId13"/>
  </p:notesMasterIdLst>
  <p:handoutMasterIdLst>
    <p:handoutMasterId r:id="rId14"/>
  </p:handoutMasterIdLst>
  <p:sldIdLst>
    <p:sldId id="3952" r:id="rId3"/>
    <p:sldId id="3973" r:id="rId4"/>
    <p:sldId id="3964" r:id="rId5"/>
    <p:sldId id="3978" r:id="rId6"/>
    <p:sldId id="3979" r:id="rId7"/>
    <p:sldId id="3980" r:id="rId8"/>
    <p:sldId id="3960" r:id="rId9"/>
    <p:sldId id="3977" r:id="rId10"/>
    <p:sldId id="3969" r:id="rId11"/>
    <p:sldId id="256" r:id="rId12"/>
  </p:sldIdLst>
  <p:sldSz cx="18288000" cy="10288588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Montserrat" pitchFamily="2" charset="77"/>
      <p:regular r:id="rId21"/>
      <p:bold r:id="rId22"/>
      <p:italic r:id="rId23"/>
      <p:boldItalic r:id="rId24"/>
    </p:embeddedFont>
    <p:embeddedFont>
      <p:font typeface="Montserrat ExtraBold" pitchFamily="2" charset="77"/>
      <p:bold r:id="rId25"/>
      <p:italic r:id="rId26"/>
      <p:boldItalic r:id="rId27"/>
    </p:embeddedFont>
    <p:embeddedFont>
      <p:font typeface="Montserrat Light" pitchFamily="2" charset="77"/>
      <p:regular r:id="rId28"/>
      <p:italic r:id="rId29"/>
    </p:embeddedFont>
    <p:embeddedFont>
      <p:font typeface="Montserrat SemiBold" pitchFamily="2" charset="77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pen Sans ExtraBold" panose="020B0606030504020204" pitchFamily="34" charset="0"/>
      <p:bold r:id="rId38"/>
      <p:italic r:id="rId39"/>
      <p:boldItalic r:id="rId40"/>
    </p:embeddedFont>
    <p:embeddedFont>
      <p:font typeface="Open Sans Light" panose="020B0306030504020204" pitchFamily="34" charset="0"/>
      <p:regular r:id="rId41"/>
      <p:italic r:id="rId42"/>
    </p:embeddedFont>
    <p:embeddedFont>
      <p:font typeface="Segoe UI" panose="020B0502040204020203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A65"/>
    <a:srgbClr val="D986BA"/>
    <a:srgbClr val="009775"/>
    <a:srgbClr val="FBDB65"/>
    <a:srgbClr val="997487"/>
    <a:srgbClr val="47D7AC"/>
    <a:srgbClr val="893B67"/>
    <a:srgbClr val="C9C3C1"/>
    <a:srgbClr val="418FDE"/>
    <a:srgbClr val="F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DDFE5F-1122-E045-98F8-4F6BECF86A23}" v="30" dt="2023-03-05T19:03:22.164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52"/>
    <p:restoredTop sz="85102"/>
  </p:normalViewPr>
  <p:slideViewPr>
    <p:cSldViewPr snapToGrid="0">
      <p:cViewPr>
        <p:scale>
          <a:sx n="70" d="100"/>
          <a:sy n="70" d="100"/>
        </p:scale>
        <p:origin x="360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font" Target="fonts/font2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9" Type="http://schemas.openxmlformats.org/officeDocument/2006/relationships/font" Target="fonts/font15.fntdata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font" Target="fonts/font26.fntdata"/><Relationship Id="rId45" Type="http://schemas.openxmlformats.org/officeDocument/2006/relationships/font" Target="fonts/font31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font" Target="fonts/font3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font" Target="fonts/font2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46" Type="http://schemas.openxmlformats.org/officeDocument/2006/relationships/font" Target="fonts/font32.fntdata"/><Relationship Id="rId20" Type="http://schemas.openxmlformats.org/officeDocument/2006/relationships/font" Target="fonts/font6.fntdata"/><Relationship Id="rId41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americanredcross-my.sharepoint.com/personal/katherine_lilly_redcross_org/Documents/IM%20Products%20Supporting%20Operations/Turkiye%20Syria%20Earthquake/Earthquake%20aftershock%20data%20cumulativ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Estimated displaced population out of total local and migrant population of most affected sub-provinces [2]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1"/>
          <c:order val="0"/>
          <c:tx>
            <c:strRef>
              <c:f>Sheet1!$D$1</c:f>
              <c:strCache>
                <c:ptCount val="1"/>
                <c:pt idx="0">
                  <c:v>Estimated displaced pop.</c:v>
                </c:pt>
              </c:strCache>
            </c:strRef>
          </c:tx>
          <c:spPr>
            <a:solidFill>
              <a:schemeClr val="accent1"/>
            </a:solidFill>
            <a:ln w="12700"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Kilis</c:v>
                </c:pt>
                <c:pt idx="1">
                  <c:v>Elazig</c:v>
                </c:pt>
                <c:pt idx="2">
                  <c:v>Adana</c:v>
                </c:pt>
                <c:pt idx="3">
                  <c:v>Sanliurfa</c:v>
                </c:pt>
                <c:pt idx="4">
                  <c:v>Osmaniye</c:v>
                </c:pt>
                <c:pt idx="5">
                  <c:v>Diyarbakir</c:v>
                </c:pt>
                <c:pt idx="6">
                  <c:v>Gaziantep</c:v>
                </c:pt>
                <c:pt idx="7">
                  <c:v>Adiyaman</c:v>
                </c:pt>
                <c:pt idx="8">
                  <c:v>Malatya</c:v>
                </c:pt>
                <c:pt idx="9">
                  <c:v>Kahramanmaras</c:v>
                </c:pt>
                <c:pt idx="10">
                  <c:v>Hatay</c:v>
                </c:pt>
              </c:strCache>
            </c:strRef>
          </c:cat>
          <c:val>
            <c:numRef>
              <c:f>Sheet1!$D$2:$D$12</c:f>
              <c:numCache>
                <c:formatCode>#,##0</c:formatCode>
                <c:ptCount val="11"/>
                <c:pt idx="0">
                  <c:v>13750</c:v>
                </c:pt>
                <c:pt idx="1">
                  <c:v>28090</c:v>
                </c:pt>
                <c:pt idx="2">
                  <c:v>52779</c:v>
                </c:pt>
                <c:pt idx="3">
                  <c:v>58895</c:v>
                </c:pt>
                <c:pt idx="4">
                  <c:v>69442</c:v>
                </c:pt>
                <c:pt idx="5">
                  <c:v>98913</c:v>
                </c:pt>
                <c:pt idx="6">
                  <c:v>252317</c:v>
                </c:pt>
                <c:pt idx="7">
                  <c:v>307204</c:v>
                </c:pt>
                <c:pt idx="8">
                  <c:v>320100</c:v>
                </c:pt>
                <c:pt idx="9">
                  <c:v>489149</c:v>
                </c:pt>
                <c:pt idx="10">
                  <c:v>774483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96-F843-9825-F597DA9DCB82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Not displaced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bg2"/>
              </a:bgClr>
            </a:pattFill>
            <a:ln w="12700"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Kilis</c:v>
                </c:pt>
                <c:pt idx="1">
                  <c:v>Elazig</c:v>
                </c:pt>
                <c:pt idx="2">
                  <c:v>Adana</c:v>
                </c:pt>
                <c:pt idx="3">
                  <c:v>Sanliurfa</c:v>
                </c:pt>
                <c:pt idx="4">
                  <c:v>Osmaniye</c:v>
                </c:pt>
                <c:pt idx="5">
                  <c:v>Diyarbakir</c:v>
                </c:pt>
                <c:pt idx="6">
                  <c:v>Gaziantep</c:v>
                </c:pt>
                <c:pt idx="7">
                  <c:v>Adiyaman</c:v>
                </c:pt>
                <c:pt idx="8">
                  <c:v>Malatya</c:v>
                </c:pt>
                <c:pt idx="9">
                  <c:v>Kahramanmaras</c:v>
                </c:pt>
                <c:pt idx="10">
                  <c:v>Hatay</c:v>
                </c:pt>
              </c:strCache>
            </c:strRef>
          </c:cat>
          <c:val>
            <c:numRef>
              <c:f>Sheet1!$C$2:$C$12</c:f>
              <c:numCache>
                <c:formatCode>#,##0</c:formatCode>
                <c:ptCount val="11"/>
                <c:pt idx="0">
                  <c:v>175767</c:v>
                </c:pt>
                <c:pt idx="1">
                  <c:v>576396</c:v>
                </c:pt>
                <c:pt idx="2">
                  <c:v>380400</c:v>
                </c:pt>
                <c:pt idx="3">
                  <c:v>425779</c:v>
                </c:pt>
                <c:pt idx="4">
                  <c:v>236048</c:v>
                </c:pt>
                <c:pt idx="5">
                  <c:v>1728954</c:v>
                </c:pt>
                <c:pt idx="6">
                  <c:v>839100</c:v>
                </c:pt>
                <c:pt idx="7">
                  <c:v>152308</c:v>
                </c:pt>
                <c:pt idx="8">
                  <c:v>394429</c:v>
                </c:pt>
                <c:pt idx="9">
                  <c:v>589084</c:v>
                </c:pt>
                <c:pt idx="10">
                  <c:v>552825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96-F843-9825-F597DA9DCB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695987007"/>
        <c:axId val="528351583"/>
      </c:barChart>
      <c:catAx>
        <c:axId val="695987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528351583"/>
        <c:crosses val="autoZero"/>
        <c:auto val="1"/>
        <c:lblAlgn val="ctr"/>
        <c:lblOffset val="100"/>
        <c:noMultiLvlLbl val="0"/>
      </c:catAx>
      <c:valAx>
        <c:axId val="5283515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695987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baseline="0">
              <a:solidFill>
                <a:schemeClr val="bg1">
                  <a:lumMod val="60000"/>
                  <a:lumOff val="4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Percent of displaced population by type of temporary</a:t>
            </a:r>
            <a:r>
              <a:rPr lang="en-US" sz="18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accommodation they are utilizing [2]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Hatay</c:v>
                </c:pt>
                <c:pt idx="1">
                  <c:v>Kahramanmaras</c:v>
                </c:pt>
                <c:pt idx="2">
                  <c:v>Gaziantep</c:v>
                </c:pt>
                <c:pt idx="3">
                  <c:v>Sanliurfa</c:v>
                </c:pt>
                <c:pt idx="4">
                  <c:v>Adiyaman</c:v>
                </c:pt>
                <c:pt idx="5">
                  <c:v>Kilis</c:v>
                </c:pt>
                <c:pt idx="6">
                  <c:v>Adana</c:v>
                </c:pt>
                <c:pt idx="7">
                  <c:v>Osmaniye</c:v>
                </c:pt>
                <c:pt idx="8">
                  <c:v>Malatya</c:v>
                </c:pt>
                <c:pt idx="9">
                  <c:v>Diyarbakir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0.75</c:v>
                </c:pt>
                <c:pt idx="1">
                  <c:v>0.41</c:v>
                </c:pt>
                <c:pt idx="2">
                  <c:v>0.33</c:v>
                </c:pt>
                <c:pt idx="3">
                  <c:v>0.84</c:v>
                </c:pt>
                <c:pt idx="4">
                  <c:v>1</c:v>
                </c:pt>
                <c:pt idx="5">
                  <c:v>1</c:v>
                </c:pt>
                <c:pt idx="7">
                  <c:v>0.82</c:v>
                </c:pt>
                <c:pt idx="8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68-3945-AEF7-A3E9A0F006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Tent City</c:v>
                </c:pt>
              </c:strCache>
            </c:strRef>
          </c:tx>
          <c:spPr>
            <a:solidFill>
              <a:srgbClr val="786A65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Hatay</c:v>
                </c:pt>
                <c:pt idx="1">
                  <c:v>Kahramanmaras</c:v>
                </c:pt>
                <c:pt idx="2">
                  <c:v>Gaziantep</c:v>
                </c:pt>
                <c:pt idx="3">
                  <c:v>Sanliurfa</c:v>
                </c:pt>
                <c:pt idx="4">
                  <c:v>Adiyaman</c:v>
                </c:pt>
                <c:pt idx="5">
                  <c:v>Kilis</c:v>
                </c:pt>
                <c:pt idx="6">
                  <c:v>Adana</c:v>
                </c:pt>
                <c:pt idx="7">
                  <c:v>Osmaniye</c:v>
                </c:pt>
                <c:pt idx="8">
                  <c:v>Malatya</c:v>
                </c:pt>
                <c:pt idx="9">
                  <c:v>Diyarbakir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0.24</c:v>
                </c:pt>
                <c:pt idx="1">
                  <c:v>0.59</c:v>
                </c:pt>
                <c:pt idx="2">
                  <c:v>0.33</c:v>
                </c:pt>
                <c:pt idx="6">
                  <c:v>0.39</c:v>
                </c:pt>
                <c:pt idx="8">
                  <c:v>0.55000000000000004</c:v>
                </c:pt>
                <c:pt idx="9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68-3945-AEF7-A3E9A0F006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Removal Center</c:v>
                </c:pt>
              </c:strCache>
            </c:strRef>
          </c:tx>
          <c:spPr>
            <a:solidFill>
              <a:srgbClr val="C9C3C1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Hatay</c:v>
                </c:pt>
                <c:pt idx="1">
                  <c:v>Kahramanmaras</c:v>
                </c:pt>
                <c:pt idx="2">
                  <c:v>Gaziantep</c:v>
                </c:pt>
                <c:pt idx="3">
                  <c:v>Sanliurfa</c:v>
                </c:pt>
                <c:pt idx="4">
                  <c:v>Adiyaman</c:v>
                </c:pt>
                <c:pt idx="5">
                  <c:v>Kilis</c:v>
                </c:pt>
                <c:pt idx="6">
                  <c:v>Adana</c:v>
                </c:pt>
                <c:pt idx="7">
                  <c:v>Osmaniye</c:v>
                </c:pt>
                <c:pt idx="8">
                  <c:v>Malatya</c:v>
                </c:pt>
                <c:pt idx="9">
                  <c:v>Diyarbakir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0.01</c:v>
                </c:pt>
                <c:pt idx="2">
                  <c:v>0.01</c:v>
                </c:pt>
                <c:pt idx="6">
                  <c:v>0.19</c:v>
                </c:pt>
                <c:pt idx="7">
                  <c:v>0.18</c:v>
                </c:pt>
                <c:pt idx="8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68-3945-AEF7-A3E9A0F0068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Sports Hall/Youth Center</c:v>
                </c:pt>
              </c:strCache>
            </c:strRef>
          </c:tx>
          <c:spPr>
            <a:solidFill>
              <a:srgbClr val="418FDE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Hatay</c:v>
                </c:pt>
                <c:pt idx="1">
                  <c:v>Kahramanmaras</c:v>
                </c:pt>
                <c:pt idx="2">
                  <c:v>Gaziantep</c:v>
                </c:pt>
                <c:pt idx="3">
                  <c:v>Sanliurfa</c:v>
                </c:pt>
                <c:pt idx="4">
                  <c:v>Adiyaman</c:v>
                </c:pt>
                <c:pt idx="5">
                  <c:v>Kilis</c:v>
                </c:pt>
                <c:pt idx="6">
                  <c:v>Adana</c:v>
                </c:pt>
                <c:pt idx="7">
                  <c:v>Osmaniye</c:v>
                </c:pt>
                <c:pt idx="8">
                  <c:v>Malatya</c:v>
                </c:pt>
                <c:pt idx="9">
                  <c:v>Diyarbakir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2">
                  <c:v>0.33</c:v>
                </c:pt>
                <c:pt idx="3">
                  <c:v>0.12</c:v>
                </c:pt>
                <c:pt idx="6">
                  <c:v>0.14000000000000001</c:v>
                </c:pt>
                <c:pt idx="9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68-3945-AEF7-A3E9A0F0068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Dormitories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Hatay</c:v>
                </c:pt>
                <c:pt idx="1">
                  <c:v>Kahramanmaras</c:v>
                </c:pt>
                <c:pt idx="2">
                  <c:v>Gaziantep</c:v>
                </c:pt>
                <c:pt idx="3">
                  <c:v>Sanliurfa</c:v>
                </c:pt>
                <c:pt idx="4">
                  <c:v>Adiyaman</c:v>
                </c:pt>
                <c:pt idx="5">
                  <c:v>Kilis</c:v>
                </c:pt>
                <c:pt idx="6">
                  <c:v>Adana</c:v>
                </c:pt>
                <c:pt idx="7">
                  <c:v>Osmaniye</c:v>
                </c:pt>
                <c:pt idx="8">
                  <c:v>Malatya</c:v>
                </c:pt>
                <c:pt idx="9">
                  <c:v>Diyarbakir</c:v>
                </c:pt>
              </c:strCache>
            </c:strRef>
          </c:cat>
          <c:val>
            <c:numRef>
              <c:f>Sheet1!$F$2:$F$11</c:f>
              <c:numCache>
                <c:formatCode>General</c:formatCode>
                <c:ptCount val="10"/>
                <c:pt idx="3">
                  <c:v>0.04</c:v>
                </c:pt>
                <c:pt idx="6">
                  <c:v>0.16</c:v>
                </c:pt>
                <c:pt idx="9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68-3945-AEF7-A3E9A0F0068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Schools</c:v>
                </c:pt>
              </c:strCache>
            </c:strRef>
          </c:tx>
          <c:spPr>
            <a:solidFill>
              <a:srgbClr val="D986BA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Hatay</c:v>
                </c:pt>
                <c:pt idx="1">
                  <c:v>Kahramanmaras</c:v>
                </c:pt>
                <c:pt idx="2">
                  <c:v>Gaziantep</c:v>
                </c:pt>
                <c:pt idx="3">
                  <c:v>Sanliurfa</c:v>
                </c:pt>
                <c:pt idx="4">
                  <c:v>Adiyaman</c:v>
                </c:pt>
                <c:pt idx="5">
                  <c:v>Kilis</c:v>
                </c:pt>
                <c:pt idx="6">
                  <c:v>Adana</c:v>
                </c:pt>
                <c:pt idx="7">
                  <c:v>Osmaniye</c:v>
                </c:pt>
                <c:pt idx="8">
                  <c:v>Malatya</c:v>
                </c:pt>
                <c:pt idx="9">
                  <c:v>Diyarbakir</c:v>
                </c:pt>
              </c:strCache>
            </c:strRef>
          </c:cat>
          <c:val>
            <c:numRef>
              <c:f>Sheet1!$G$2:$G$11</c:f>
              <c:numCache>
                <c:formatCode>General</c:formatCode>
                <c:ptCount val="10"/>
                <c:pt idx="6">
                  <c:v>0.12</c:v>
                </c:pt>
                <c:pt idx="9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68-3945-AEF7-A3E9A0F006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9453855"/>
        <c:axId val="10371919"/>
      </c:barChart>
      <c:catAx>
        <c:axId val="294538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371919"/>
        <c:crosses val="autoZero"/>
        <c:auto val="1"/>
        <c:lblAlgn val="ctr"/>
        <c:lblOffset val="100"/>
        <c:noMultiLvlLbl val="0"/>
      </c:catAx>
      <c:valAx>
        <c:axId val="103719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29453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042159618001E-2"/>
          <c:y val="0.92925819366225582"/>
          <c:w val="0.89999991568076398"/>
          <c:h val="7.0741806337744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Sheet7!$G$1</c:f>
              <c:strCache>
                <c:ptCount val="1"/>
                <c:pt idx="0">
                  <c:v>mag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0"/>
            <c:spPr>
              <a:solidFill>
                <a:schemeClr val="accent1">
                  <a:alpha val="26508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258"/>
            <c:marker>
              <c:symbol val="circle"/>
              <c:size val="20"/>
              <c:spPr>
                <a:solidFill>
                  <a:srgbClr val="F5333F">
                    <a:alpha val="90000"/>
                  </a:srgb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9F23-9149-AD41-F9D215EB258C}"/>
              </c:ext>
            </c:extLst>
          </c:dPt>
          <c:dPt>
            <c:idx val="303"/>
            <c:marker>
              <c:symbol val="circle"/>
              <c:size val="20"/>
              <c:spPr>
                <a:solidFill>
                  <a:srgbClr val="F5333F">
                    <a:alpha val="90238"/>
                  </a:srgb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9F23-9149-AD41-F9D215EB258C}"/>
              </c:ext>
            </c:extLst>
          </c:dPt>
          <c:xVal>
            <c:numRef>
              <c:f>Sheet7!$C$2:$C$317</c:f>
              <c:numCache>
                <c:formatCode>[$-409]m/d/yy\ h:mm\ AM/PM;@</c:formatCode>
                <c:ptCount val="316"/>
                <c:pt idx="0">
                  <c:v>44983.101747685185</c:v>
                </c:pt>
                <c:pt idx="1">
                  <c:v>44982.528622685182</c:v>
                </c:pt>
                <c:pt idx="2">
                  <c:v>44982.374074074076</c:v>
                </c:pt>
                <c:pt idx="3">
                  <c:v>44982.05023148148</c:v>
                </c:pt>
                <c:pt idx="4">
                  <c:v>44981.851018518515</c:v>
                </c:pt>
                <c:pt idx="5">
                  <c:v>44981.722222222219</c:v>
                </c:pt>
                <c:pt idx="6">
                  <c:v>44981.240486111114</c:v>
                </c:pt>
                <c:pt idx="7">
                  <c:v>44980.662349537037</c:v>
                </c:pt>
                <c:pt idx="8">
                  <c:v>44980.487314814818</c:v>
                </c:pt>
                <c:pt idx="9">
                  <c:v>44980.14099537037</c:v>
                </c:pt>
                <c:pt idx="10">
                  <c:v>44979.858414351853</c:v>
                </c:pt>
                <c:pt idx="11">
                  <c:v>44979.331192129626</c:v>
                </c:pt>
                <c:pt idx="12">
                  <c:v>44979.194479166668</c:v>
                </c:pt>
                <c:pt idx="13">
                  <c:v>44978.671400462961</c:v>
                </c:pt>
                <c:pt idx="14">
                  <c:v>44978.423344907409</c:v>
                </c:pt>
                <c:pt idx="15">
                  <c:v>44978.414421296293</c:v>
                </c:pt>
                <c:pt idx="16">
                  <c:v>44977.973078703704</c:v>
                </c:pt>
                <c:pt idx="17">
                  <c:v>44977.798159722224</c:v>
                </c:pt>
                <c:pt idx="18">
                  <c:v>44977.791828703703</c:v>
                </c:pt>
                <c:pt idx="19">
                  <c:v>44977.713599537034</c:v>
                </c:pt>
                <c:pt idx="20">
                  <c:v>44977.711446759262</c:v>
                </c:pt>
                <c:pt idx="21">
                  <c:v>44977.075682870367</c:v>
                </c:pt>
                <c:pt idx="22">
                  <c:v>44976.998217592591</c:v>
                </c:pt>
                <c:pt idx="23">
                  <c:v>44976.503159722219</c:v>
                </c:pt>
                <c:pt idx="24">
                  <c:v>44976.172002314815</c:v>
                </c:pt>
                <c:pt idx="25">
                  <c:v>44976.166087962964</c:v>
                </c:pt>
                <c:pt idx="26">
                  <c:v>44976.0390162037</c:v>
                </c:pt>
                <c:pt idx="27">
                  <c:v>44975.81355324074</c:v>
                </c:pt>
                <c:pt idx="28">
                  <c:v>44975.676863425928</c:v>
                </c:pt>
                <c:pt idx="29">
                  <c:v>44975.226435185185</c:v>
                </c:pt>
                <c:pt idx="30">
                  <c:v>44974.799050925925</c:v>
                </c:pt>
                <c:pt idx="31">
                  <c:v>44974.624259259261</c:v>
                </c:pt>
                <c:pt idx="32">
                  <c:v>44973.824872685182</c:v>
                </c:pt>
                <c:pt idx="33">
                  <c:v>44973.693425925929</c:v>
                </c:pt>
                <c:pt idx="34">
                  <c:v>44973.615069444444</c:v>
                </c:pt>
                <c:pt idx="35">
                  <c:v>44973.469710648147</c:v>
                </c:pt>
                <c:pt idx="36">
                  <c:v>44973.221493055556</c:v>
                </c:pt>
                <c:pt idx="37">
                  <c:v>44972.988634259258</c:v>
                </c:pt>
                <c:pt idx="38">
                  <c:v>44972.934699074074</c:v>
                </c:pt>
                <c:pt idx="39">
                  <c:v>44972.317013888889</c:v>
                </c:pt>
                <c:pt idx="40">
                  <c:v>44972.267708333333</c:v>
                </c:pt>
                <c:pt idx="41">
                  <c:v>44972.004189814812</c:v>
                </c:pt>
                <c:pt idx="42">
                  <c:v>44971.96806712963</c:v>
                </c:pt>
                <c:pt idx="43">
                  <c:v>44971.660185185188</c:v>
                </c:pt>
                <c:pt idx="44">
                  <c:v>44971.572256944448</c:v>
                </c:pt>
                <c:pt idx="45">
                  <c:v>44971.49596064815</c:v>
                </c:pt>
                <c:pt idx="46">
                  <c:v>44970.805868055555</c:v>
                </c:pt>
                <c:pt idx="47">
                  <c:v>44970.635474537034</c:v>
                </c:pt>
                <c:pt idx="48">
                  <c:v>44970.60297453704</c:v>
                </c:pt>
                <c:pt idx="49">
                  <c:v>44970.499502314815</c:v>
                </c:pt>
                <c:pt idx="50">
                  <c:v>44969.953460648147</c:v>
                </c:pt>
                <c:pt idx="51">
                  <c:v>44969.793402777781</c:v>
                </c:pt>
                <c:pt idx="52">
                  <c:v>44969.773078703707</c:v>
                </c:pt>
                <c:pt idx="53">
                  <c:v>44969.72797453704</c:v>
                </c:pt>
                <c:pt idx="54">
                  <c:v>44969.687372685185</c:v>
                </c:pt>
                <c:pt idx="55">
                  <c:v>44969.604201388887</c:v>
                </c:pt>
                <c:pt idx="56">
                  <c:v>44969.561967592592</c:v>
                </c:pt>
                <c:pt idx="57">
                  <c:v>44969.517627314817</c:v>
                </c:pt>
                <c:pt idx="58">
                  <c:v>44969.416921296295</c:v>
                </c:pt>
                <c:pt idx="59">
                  <c:v>44969.397488425922</c:v>
                </c:pt>
                <c:pt idx="60">
                  <c:v>44969.203460648147</c:v>
                </c:pt>
                <c:pt idx="61">
                  <c:v>44969.186967592592</c:v>
                </c:pt>
                <c:pt idx="62">
                  <c:v>44968.979814814818</c:v>
                </c:pt>
                <c:pt idx="63">
                  <c:v>44968.936979166669</c:v>
                </c:pt>
                <c:pt idx="64">
                  <c:v>44968.860474537039</c:v>
                </c:pt>
                <c:pt idx="65">
                  <c:v>44968.743252314816</c:v>
                </c:pt>
                <c:pt idx="66">
                  <c:v>44968.722233796296</c:v>
                </c:pt>
                <c:pt idx="67">
                  <c:v>44968.609768518516</c:v>
                </c:pt>
                <c:pt idx="68">
                  <c:v>44968.548611111109</c:v>
                </c:pt>
                <c:pt idx="69">
                  <c:v>44968.538171296299</c:v>
                </c:pt>
                <c:pt idx="70">
                  <c:v>44968.49422453704</c:v>
                </c:pt>
                <c:pt idx="71">
                  <c:v>44968.46199074074</c:v>
                </c:pt>
                <c:pt idx="72">
                  <c:v>44968.377500000002</c:v>
                </c:pt>
                <c:pt idx="73">
                  <c:v>44968.330347222225</c:v>
                </c:pt>
                <c:pt idx="74">
                  <c:v>44968.269594907404</c:v>
                </c:pt>
                <c:pt idx="75">
                  <c:v>44968.254444444443</c:v>
                </c:pt>
                <c:pt idx="76">
                  <c:v>44968.19935185185</c:v>
                </c:pt>
                <c:pt idx="77">
                  <c:v>44968.151678240742</c:v>
                </c:pt>
                <c:pt idx="78">
                  <c:v>44968.017152777778</c:v>
                </c:pt>
                <c:pt idx="79">
                  <c:v>44967.842199074075</c:v>
                </c:pt>
                <c:pt idx="80">
                  <c:v>44967.730138888888</c:v>
                </c:pt>
                <c:pt idx="81">
                  <c:v>44967.708935185183</c:v>
                </c:pt>
                <c:pt idx="82">
                  <c:v>44967.417627314811</c:v>
                </c:pt>
                <c:pt idx="83">
                  <c:v>44967.376979166664</c:v>
                </c:pt>
                <c:pt idx="84">
                  <c:v>44967.201666666668</c:v>
                </c:pt>
                <c:pt idx="85">
                  <c:v>44967.085902777777</c:v>
                </c:pt>
                <c:pt idx="86">
                  <c:v>44967.07708333333</c:v>
                </c:pt>
                <c:pt idx="87">
                  <c:v>44966.921284722222</c:v>
                </c:pt>
                <c:pt idx="88">
                  <c:v>44966.907280092593</c:v>
                </c:pt>
                <c:pt idx="89">
                  <c:v>44966.407592592594</c:v>
                </c:pt>
                <c:pt idx="90">
                  <c:v>44966.320937500001</c:v>
                </c:pt>
                <c:pt idx="91">
                  <c:v>44966.304351851853</c:v>
                </c:pt>
                <c:pt idx="92">
                  <c:v>44966.234432870369</c:v>
                </c:pt>
                <c:pt idx="93">
                  <c:v>44966.190798611111</c:v>
                </c:pt>
                <c:pt idx="94">
                  <c:v>44966.16133101852</c:v>
                </c:pt>
                <c:pt idx="95">
                  <c:v>44966.14230324074</c:v>
                </c:pt>
                <c:pt idx="96">
                  <c:v>44966.072453703702</c:v>
                </c:pt>
                <c:pt idx="97">
                  <c:v>44966.022418981483</c:v>
                </c:pt>
                <c:pt idx="98">
                  <c:v>44965.942245370374</c:v>
                </c:pt>
                <c:pt idx="99">
                  <c:v>44965.841736111113</c:v>
                </c:pt>
                <c:pt idx="100">
                  <c:v>44965.622118055559</c:v>
                </c:pt>
                <c:pt idx="101">
                  <c:v>44965.612754629627</c:v>
                </c:pt>
                <c:pt idx="102">
                  <c:v>44965.597511574073</c:v>
                </c:pt>
                <c:pt idx="103">
                  <c:v>44965.475011574075</c:v>
                </c:pt>
                <c:pt idx="104">
                  <c:v>44965.466574074075</c:v>
                </c:pt>
                <c:pt idx="105">
                  <c:v>44965.458564814813</c:v>
                </c:pt>
                <c:pt idx="106">
                  <c:v>44965.434988425928</c:v>
                </c:pt>
                <c:pt idx="107">
                  <c:v>44965.325370370374</c:v>
                </c:pt>
                <c:pt idx="108">
                  <c:v>44965.256261574075</c:v>
                </c:pt>
                <c:pt idx="109">
                  <c:v>44965.244872685187</c:v>
                </c:pt>
                <c:pt idx="110">
                  <c:v>44965.125717592593</c:v>
                </c:pt>
                <c:pt idx="111">
                  <c:v>44965.10083333333</c:v>
                </c:pt>
                <c:pt idx="112">
                  <c:v>44965.008287037039</c:v>
                </c:pt>
                <c:pt idx="113">
                  <c:v>44964.967372685183</c:v>
                </c:pt>
                <c:pt idx="114">
                  <c:v>44964.948229166665</c:v>
                </c:pt>
                <c:pt idx="115">
                  <c:v>44964.922152777777</c:v>
                </c:pt>
                <c:pt idx="116">
                  <c:v>44964.915902777779</c:v>
                </c:pt>
                <c:pt idx="117">
                  <c:v>44964.889872685184</c:v>
                </c:pt>
                <c:pt idx="118">
                  <c:v>44964.801249999997</c:v>
                </c:pt>
                <c:pt idx="119">
                  <c:v>44964.756944444445</c:v>
                </c:pt>
                <c:pt idx="120">
                  <c:v>44964.734722222223</c:v>
                </c:pt>
                <c:pt idx="121">
                  <c:v>44964.704525462963</c:v>
                </c:pt>
                <c:pt idx="122">
                  <c:v>44964.703784722224</c:v>
                </c:pt>
                <c:pt idx="123">
                  <c:v>44964.658958333333</c:v>
                </c:pt>
                <c:pt idx="124">
                  <c:v>44964.646851851852</c:v>
                </c:pt>
                <c:pt idx="125">
                  <c:v>44964.599502314813</c:v>
                </c:pt>
                <c:pt idx="126">
                  <c:v>44964.567141203705</c:v>
                </c:pt>
                <c:pt idx="127">
                  <c:v>44964.504907407405</c:v>
                </c:pt>
                <c:pt idx="128">
                  <c:v>44964.45590277778</c:v>
                </c:pt>
                <c:pt idx="129">
                  <c:v>44964.43577546296</c:v>
                </c:pt>
                <c:pt idx="130">
                  <c:v>44964.42931712963</c:v>
                </c:pt>
                <c:pt idx="131">
                  <c:v>44964.351238425923</c:v>
                </c:pt>
                <c:pt idx="132">
                  <c:v>44964.31013888889</c:v>
                </c:pt>
                <c:pt idx="133">
                  <c:v>44964.299467592595</c:v>
                </c:pt>
                <c:pt idx="134">
                  <c:v>44964.283946759257</c:v>
                </c:pt>
                <c:pt idx="135">
                  <c:v>44964.278402777774</c:v>
                </c:pt>
                <c:pt idx="136">
                  <c:v>44964.268182870372</c:v>
                </c:pt>
                <c:pt idx="137">
                  <c:v>44964.260682870372</c:v>
                </c:pt>
                <c:pt idx="138">
                  <c:v>44964.226747685185</c:v>
                </c:pt>
                <c:pt idx="139">
                  <c:v>44964.195868055554</c:v>
                </c:pt>
                <c:pt idx="140">
                  <c:v>44964.178263888891</c:v>
                </c:pt>
                <c:pt idx="141">
                  <c:v>44964.150694444441</c:v>
                </c:pt>
                <c:pt idx="142">
                  <c:v>44964.134166666663</c:v>
                </c:pt>
                <c:pt idx="143">
                  <c:v>44964.131215277775</c:v>
                </c:pt>
                <c:pt idx="144">
                  <c:v>44964.127013888887</c:v>
                </c:pt>
                <c:pt idx="145">
                  <c:v>44964.120451388888</c:v>
                </c:pt>
                <c:pt idx="146">
                  <c:v>44964.116400462961</c:v>
                </c:pt>
                <c:pt idx="147">
                  <c:v>44964.113518518519</c:v>
                </c:pt>
                <c:pt idx="148">
                  <c:v>44964.110451388886</c:v>
                </c:pt>
                <c:pt idx="149">
                  <c:v>44964.065625000003</c:v>
                </c:pt>
                <c:pt idx="150">
                  <c:v>44964.062025462961</c:v>
                </c:pt>
                <c:pt idx="151">
                  <c:v>44964.014074074075</c:v>
                </c:pt>
                <c:pt idx="152">
                  <c:v>44963.978645833333</c:v>
                </c:pt>
                <c:pt idx="153">
                  <c:v>44963.96770833333</c:v>
                </c:pt>
                <c:pt idx="154">
                  <c:v>44963.95517361111</c:v>
                </c:pt>
                <c:pt idx="155">
                  <c:v>44963.947847222225</c:v>
                </c:pt>
                <c:pt idx="156">
                  <c:v>44963.937256944446</c:v>
                </c:pt>
                <c:pt idx="157">
                  <c:v>44963.934942129628</c:v>
                </c:pt>
                <c:pt idx="158">
                  <c:v>44963.924722222226</c:v>
                </c:pt>
                <c:pt idx="159">
                  <c:v>44963.923506944448</c:v>
                </c:pt>
                <c:pt idx="160">
                  <c:v>44963.915081018517</c:v>
                </c:pt>
                <c:pt idx="161">
                  <c:v>44963.885613425926</c:v>
                </c:pt>
                <c:pt idx="162">
                  <c:v>44963.876423611109</c:v>
                </c:pt>
                <c:pt idx="163">
                  <c:v>44963.870416666665</c:v>
                </c:pt>
                <c:pt idx="164">
                  <c:v>44963.863888888889</c:v>
                </c:pt>
                <c:pt idx="165">
                  <c:v>44963.859618055554</c:v>
                </c:pt>
                <c:pt idx="166">
                  <c:v>44963.843182870369</c:v>
                </c:pt>
                <c:pt idx="167">
                  <c:v>44963.837199074071</c:v>
                </c:pt>
                <c:pt idx="168">
                  <c:v>44963.826157407406</c:v>
                </c:pt>
                <c:pt idx="169">
                  <c:v>44963.81962962963</c:v>
                </c:pt>
                <c:pt idx="170">
                  <c:v>44963.816550925927</c:v>
                </c:pt>
                <c:pt idx="171">
                  <c:v>44963.813194444447</c:v>
                </c:pt>
                <c:pt idx="172">
                  <c:v>44963.809039351851</c:v>
                </c:pt>
                <c:pt idx="173">
                  <c:v>44963.802627314813</c:v>
                </c:pt>
                <c:pt idx="174">
                  <c:v>44963.800358796296</c:v>
                </c:pt>
                <c:pt idx="175">
                  <c:v>44963.7887962963</c:v>
                </c:pt>
                <c:pt idx="176">
                  <c:v>44963.785624999997</c:v>
                </c:pt>
                <c:pt idx="177">
                  <c:v>44963.78465277778</c:v>
                </c:pt>
                <c:pt idx="178">
                  <c:v>44963.783900462964</c:v>
                </c:pt>
                <c:pt idx="179">
                  <c:v>44963.752696759257</c:v>
                </c:pt>
                <c:pt idx="180">
                  <c:v>44963.751898148148</c:v>
                </c:pt>
                <c:pt idx="181">
                  <c:v>44963.740844907406</c:v>
                </c:pt>
                <c:pt idx="182">
                  <c:v>44963.730254629627</c:v>
                </c:pt>
                <c:pt idx="183">
                  <c:v>44963.726666666669</c:v>
                </c:pt>
                <c:pt idx="184">
                  <c:v>44963.723634259259</c:v>
                </c:pt>
                <c:pt idx="185">
                  <c:v>44963.716516203705</c:v>
                </c:pt>
                <c:pt idx="186">
                  <c:v>44963.705266203702</c:v>
                </c:pt>
                <c:pt idx="187">
                  <c:v>44963.696863425925</c:v>
                </c:pt>
                <c:pt idx="188">
                  <c:v>44963.691180555557</c:v>
                </c:pt>
                <c:pt idx="189">
                  <c:v>44963.689016203702</c:v>
                </c:pt>
                <c:pt idx="190">
                  <c:v>44963.686203703706</c:v>
                </c:pt>
                <c:pt idx="191">
                  <c:v>44963.685636574075</c:v>
                </c:pt>
                <c:pt idx="192">
                  <c:v>44963.685173611113</c:v>
                </c:pt>
                <c:pt idx="193">
                  <c:v>44963.684895833336</c:v>
                </c:pt>
                <c:pt idx="194">
                  <c:v>44963.684039351851</c:v>
                </c:pt>
                <c:pt idx="195">
                  <c:v>44963.682453703703</c:v>
                </c:pt>
                <c:pt idx="196">
                  <c:v>44963.68178240741</c:v>
                </c:pt>
                <c:pt idx="197">
                  <c:v>44963.674108796295</c:v>
                </c:pt>
                <c:pt idx="198">
                  <c:v>44963.671319444446</c:v>
                </c:pt>
                <c:pt idx="199">
                  <c:v>44963.666284722225</c:v>
                </c:pt>
                <c:pt idx="200">
                  <c:v>44963.661620370367</c:v>
                </c:pt>
                <c:pt idx="201">
                  <c:v>44963.648287037038</c:v>
                </c:pt>
                <c:pt idx="202">
                  <c:v>44963.635115740741</c:v>
                </c:pt>
                <c:pt idx="203">
                  <c:v>44963.623449074075</c:v>
                </c:pt>
                <c:pt idx="204">
                  <c:v>44963.618923611109</c:v>
                </c:pt>
                <c:pt idx="205">
                  <c:v>44963.61246527778</c:v>
                </c:pt>
                <c:pt idx="206">
                  <c:v>44963.60633101852</c:v>
                </c:pt>
                <c:pt idx="207">
                  <c:v>44963.604131944441</c:v>
                </c:pt>
                <c:pt idx="208">
                  <c:v>44963.602581018517</c:v>
                </c:pt>
                <c:pt idx="209">
                  <c:v>44963.595347222225</c:v>
                </c:pt>
                <c:pt idx="210">
                  <c:v>44963.590381944443</c:v>
                </c:pt>
                <c:pt idx="211">
                  <c:v>44963.586678240739</c:v>
                </c:pt>
                <c:pt idx="212">
                  <c:v>44963.585509259261</c:v>
                </c:pt>
                <c:pt idx="213">
                  <c:v>44963.58252314815</c:v>
                </c:pt>
                <c:pt idx="214">
                  <c:v>44963.572812500002</c:v>
                </c:pt>
                <c:pt idx="215">
                  <c:v>44963.569027777776</c:v>
                </c:pt>
                <c:pt idx="216">
                  <c:v>44963.566759259258</c:v>
                </c:pt>
                <c:pt idx="217">
                  <c:v>44963.564756944441</c:v>
                </c:pt>
                <c:pt idx="218">
                  <c:v>44963.564085648148</c:v>
                </c:pt>
                <c:pt idx="219">
                  <c:v>44963.563645833332</c:v>
                </c:pt>
                <c:pt idx="220">
                  <c:v>44963.556956018518</c:v>
                </c:pt>
                <c:pt idx="221">
                  <c:v>44963.55395833333</c:v>
                </c:pt>
                <c:pt idx="222">
                  <c:v>44963.551412037035</c:v>
                </c:pt>
                <c:pt idx="223">
                  <c:v>44963.550312500003</c:v>
                </c:pt>
                <c:pt idx="224">
                  <c:v>44963.549953703703</c:v>
                </c:pt>
                <c:pt idx="225">
                  <c:v>44963.548159722224</c:v>
                </c:pt>
                <c:pt idx="226">
                  <c:v>44963.547048611108</c:v>
                </c:pt>
                <c:pt idx="227">
                  <c:v>44963.546273148146</c:v>
                </c:pt>
                <c:pt idx="228">
                  <c:v>44963.543958333335</c:v>
                </c:pt>
                <c:pt idx="229">
                  <c:v>44963.541875000003</c:v>
                </c:pt>
                <c:pt idx="230">
                  <c:v>44963.537962962961</c:v>
                </c:pt>
                <c:pt idx="231">
                  <c:v>44963.533333333333</c:v>
                </c:pt>
                <c:pt idx="232">
                  <c:v>44963.525416666664</c:v>
                </c:pt>
                <c:pt idx="233">
                  <c:v>44963.524108796293</c:v>
                </c:pt>
                <c:pt idx="234">
                  <c:v>44963.522777777776</c:v>
                </c:pt>
                <c:pt idx="235">
                  <c:v>44963.521990740737</c:v>
                </c:pt>
                <c:pt idx="236">
                  <c:v>44963.514791666668</c:v>
                </c:pt>
                <c:pt idx="237">
                  <c:v>44963.509571759256</c:v>
                </c:pt>
                <c:pt idx="238">
                  <c:v>44963.505231481482</c:v>
                </c:pt>
                <c:pt idx="239">
                  <c:v>44963.501516203702</c:v>
                </c:pt>
                <c:pt idx="240">
                  <c:v>44963.499027777776</c:v>
                </c:pt>
                <c:pt idx="241">
                  <c:v>44963.497187499997</c:v>
                </c:pt>
                <c:pt idx="242">
                  <c:v>44963.493993055556</c:v>
                </c:pt>
                <c:pt idx="243">
                  <c:v>44963.493113425924</c:v>
                </c:pt>
                <c:pt idx="244">
                  <c:v>44963.488993055558</c:v>
                </c:pt>
                <c:pt idx="245">
                  <c:v>44963.485891203702</c:v>
                </c:pt>
                <c:pt idx="246">
                  <c:v>44963.482974537037</c:v>
                </c:pt>
                <c:pt idx="247">
                  <c:v>44963.479675925926</c:v>
                </c:pt>
                <c:pt idx="248">
                  <c:v>44963.478159722225</c:v>
                </c:pt>
                <c:pt idx="249">
                  <c:v>44963.477789351855</c:v>
                </c:pt>
                <c:pt idx="250">
                  <c:v>44963.472500000003</c:v>
                </c:pt>
                <c:pt idx="251">
                  <c:v>44963.466446759259</c:v>
                </c:pt>
                <c:pt idx="252">
                  <c:v>44963.462210648147</c:v>
                </c:pt>
                <c:pt idx="253">
                  <c:v>44963.461550925924</c:v>
                </c:pt>
                <c:pt idx="254">
                  <c:v>44963.459421296298</c:v>
                </c:pt>
                <c:pt idx="255">
                  <c:v>44963.452430555553</c:v>
                </c:pt>
                <c:pt idx="256">
                  <c:v>44963.441643518519</c:v>
                </c:pt>
                <c:pt idx="257">
                  <c:v>44963.435277777775</c:v>
                </c:pt>
                <c:pt idx="258">
                  <c:v>44963.433900462966</c:v>
                </c:pt>
                <c:pt idx="259">
                  <c:v>44963.400185185186</c:v>
                </c:pt>
                <c:pt idx="260">
                  <c:v>44963.391493055555</c:v>
                </c:pt>
                <c:pt idx="261">
                  <c:v>44963.389606481483</c:v>
                </c:pt>
                <c:pt idx="262">
                  <c:v>44963.374016203707</c:v>
                </c:pt>
                <c:pt idx="263">
                  <c:v>44963.369872685187</c:v>
                </c:pt>
                <c:pt idx="264">
                  <c:v>44963.334560185183</c:v>
                </c:pt>
                <c:pt idx="265">
                  <c:v>44963.320300925923</c:v>
                </c:pt>
                <c:pt idx="266">
                  <c:v>44963.297581018516</c:v>
                </c:pt>
                <c:pt idx="267">
                  <c:v>44963.288159722222</c:v>
                </c:pt>
                <c:pt idx="268">
                  <c:v>44963.268391203703</c:v>
                </c:pt>
                <c:pt idx="269">
                  <c:v>44963.268171296295</c:v>
                </c:pt>
                <c:pt idx="270">
                  <c:v>44963.247118055559</c:v>
                </c:pt>
                <c:pt idx="271">
                  <c:v>44963.233715277776</c:v>
                </c:pt>
                <c:pt idx="272">
                  <c:v>44963.230127314811</c:v>
                </c:pt>
                <c:pt idx="273">
                  <c:v>44963.224189814813</c:v>
                </c:pt>
                <c:pt idx="274">
                  <c:v>44963.209618055553</c:v>
                </c:pt>
                <c:pt idx="275">
                  <c:v>44963.205613425926</c:v>
                </c:pt>
                <c:pt idx="276">
                  <c:v>44963.199965277781</c:v>
                </c:pt>
                <c:pt idx="277">
                  <c:v>44963.194293981483</c:v>
                </c:pt>
                <c:pt idx="278">
                  <c:v>44963.179699074077</c:v>
                </c:pt>
                <c:pt idx="279">
                  <c:v>44963.178344907406</c:v>
                </c:pt>
                <c:pt idx="280">
                  <c:v>44963.176608796297</c:v>
                </c:pt>
                <c:pt idx="281">
                  <c:v>44963.169710648152</c:v>
                </c:pt>
                <c:pt idx="282">
                  <c:v>44963.156805555554</c:v>
                </c:pt>
                <c:pt idx="283">
                  <c:v>44963.144976851851</c:v>
                </c:pt>
                <c:pt idx="284">
                  <c:v>44963.133472222224</c:v>
                </c:pt>
                <c:pt idx="285">
                  <c:v>44963.132187499999</c:v>
                </c:pt>
                <c:pt idx="286">
                  <c:v>44963.128298611111</c:v>
                </c:pt>
                <c:pt idx="287">
                  <c:v>44963.120833333334</c:v>
                </c:pt>
                <c:pt idx="288">
                  <c:v>44963.09946759259</c:v>
                </c:pt>
                <c:pt idx="289">
                  <c:v>44963.098113425927</c:v>
                </c:pt>
                <c:pt idx="290">
                  <c:v>44963.095601851855</c:v>
                </c:pt>
                <c:pt idx="291">
                  <c:v>44963.094490740739</c:v>
                </c:pt>
                <c:pt idx="292">
                  <c:v>44963.087777777779</c:v>
                </c:pt>
                <c:pt idx="293">
                  <c:v>44963.085833333331</c:v>
                </c:pt>
                <c:pt idx="294">
                  <c:v>44963.084548611114</c:v>
                </c:pt>
                <c:pt idx="295">
                  <c:v>44963.08221064815</c:v>
                </c:pt>
                <c:pt idx="296">
                  <c:v>44963.077581018515</c:v>
                </c:pt>
                <c:pt idx="297">
                  <c:v>44963.076504629629</c:v>
                </c:pt>
                <c:pt idx="298">
                  <c:v>44963.075138888889</c:v>
                </c:pt>
                <c:pt idx="299">
                  <c:v>44963.0703125</c:v>
                </c:pt>
                <c:pt idx="300">
                  <c:v>44963.066979166666</c:v>
                </c:pt>
                <c:pt idx="301">
                  <c:v>44963.061284722222</c:v>
                </c:pt>
                <c:pt idx="302">
                  <c:v>44963.060300925928</c:v>
                </c:pt>
                <c:pt idx="303">
                  <c:v>44963.053865740738</c:v>
                </c:pt>
                <c:pt idx="304">
                  <c:v>44986.305821759262</c:v>
                </c:pt>
                <c:pt idx="305">
                  <c:v>44986.177442129629</c:v>
                </c:pt>
                <c:pt idx="306">
                  <c:v>44986.099560185183</c:v>
                </c:pt>
                <c:pt idx="307">
                  <c:v>44985.980671296296</c:v>
                </c:pt>
                <c:pt idx="308">
                  <c:v>44985.61755787037</c:v>
                </c:pt>
                <c:pt idx="309">
                  <c:v>44985.611041666663</c:v>
                </c:pt>
                <c:pt idx="310">
                  <c:v>44985.096516203703</c:v>
                </c:pt>
                <c:pt idx="311">
                  <c:v>44984.378368055557</c:v>
                </c:pt>
                <c:pt idx="312">
                  <c:v>44984.263749999998</c:v>
                </c:pt>
                <c:pt idx="313">
                  <c:v>44984.118993055556</c:v>
                </c:pt>
                <c:pt idx="314">
                  <c:v>44989.227476851855</c:v>
                </c:pt>
                <c:pt idx="315">
                  <c:v>44988.120625000003</c:v>
                </c:pt>
              </c:numCache>
            </c:numRef>
          </c:xVal>
          <c:yVal>
            <c:numRef>
              <c:f>Sheet7!$G$2:$G$317</c:f>
              <c:numCache>
                <c:formatCode>General</c:formatCode>
                <c:ptCount val="316"/>
                <c:pt idx="0">
                  <c:v>4.4000000000000004</c:v>
                </c:pt>
                <c:pt idx="1">
                  <c:v>4.4000000000000004</c:v>
                </c:pt>
                <c:pt idx="2">
                  <c:v>4.0999999999999996</c:v>
                </c:pt>
                <c:pt idx="3">
                  <c:v>4.2</c:v>
                </c:pt>
                <c:pt idx="4">
                  <c:v>4.5</c:v>
                </c:pt>
                <c:pt idx="5">
                  <c:v>4.5999999999999996</c:v>
                </c:pt>
                <c:pt idx="6">
                  <c:v>4.2</c:v>
                </c:pt>
                <c:pt idx="7">
                  <c:v>4.9000000000000004</c:v>
                </c:pt>
                <c:pt idx="8">
                  <c:v>4.4000000000000004</c:v>
                </c:pt>
                <c:pt idx="9">
                  <c:v>4</c:v>
                </c:pt>
                <c:pt idx="10">
                  <c:v>4.0999999999999996</c:v>
                </c:pt>
                <c:pt idx="11">
                  <c:v>4.0999999999999996</c:v>
                </c:pt>
                <c:pt idx="12">
                  <c:v>4</c:v>
                </c:pt>
                <c:pt idx="13">
                  <c:v>4.2</c:v>
                </c:pt>
                <c:pt idx="14">
                  <c:v>4.2</c:v>
                </c:pt>
                <c:pt idx="15">
                  <c:v>4.0999999999999996</c:v>
                </c:pt>
                <c:pt idx="16">
                  <c:v>4.3</c:v>
                </c:pt>
                <c:pt idx="17">
                  <c:v>4.0999999999999996</c:v>
                </c:pt>
                <c:pt idx="18">
                  <c:v>4.2</c:v>
                </c:pt>
                <c:pt idx="19">
                  <c:v>5.5</c:v>
                </c:pt>
                <c:pt idx="20">
                  <c:v>6.3</c:v>
                </c:pt>
                <c:pt idx="21">
                  <c:v>4.3</c:v>
                </c:pt>
                <c:pt idx="22">
                  <c:v>4.2</c:v>
                </c:pt>
                <c:pt idx="23">
                  <c:v>4.5999999999999996</c:v>
                </c:pt>
                <c:pt idx="24">
                  <c:v>4.3</c:v>
                </c:pt>
                <c:pt idx="25">
                  <c:v>4.0999999999999996</c:v>
                </c:pt>
                <c:pt idx="26">
                  <c:v>4.0999999999999996</c:v>
                </c:pt>
                <c:pt idx="27">
                  <c:v>5</c:v>
                </c:pt>
                <c:pt idx="28">
                  <c:v>4</c:v>
                </c:pt>
                <c:pt idx="29">
                  <c:v>4</c:v>
                </c:pt>
                <c:pt idx="30">
                  <c:v>4.2</c:v>
                </c:pt>
                <c:pt idx="31">
                  <c:v>4.4000000000000004</c:v>
                </c:pt>
                <c:pt idx="32">
                  <c:v>5.2</c:v>
                </c:pt>
                <c:pt idx="33">
                  <c:v>4.0999999999999996</c:v>
                </c:pt>
                <c:pt idx="34">
                  <c:v>4.5</c:v>
                </c:pt>
                <c:pt idx="35">
                  <c:v>4.8</c:v>
                </c:pt>
                <c:pt idx="36">
                  <c:v>4.3</c:v>
                </c:pt>
                <c:pt idx="37">
                  <c:v>4</c:v>
                </c:pt>
                <c:pt idx="38">
                  <c:v>4.0999999999999996</c:v>
                </c:pt>
                <c:pt idx="39">
                  <c:v>4.5999999999999996</c:v>
                </c:pt>
                <c:pt idx="40">
                  <c:v>4.2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4.4000000000000004</c:v>
                </c:pt>
                <c:pt idx="44">
                  <c:v>4.4000000000000004</c:v>
                </c:pt>
                <c:pt idx="45">
                  <c:v>4.4000000000000004</c:v>
                </c:pt>
                <c:pt idx="46">
                  <c:v>4.8</c:v>
                </c:pt>
                <c:pt idx="47">
                  <c:v>4.0999999999999996</c:v>
                </c:pt>
                <c:pt idx="48">
                  <c:v>4.3</c:v>
                </c:pt>
                <c:pt idx="49">
                  <c:v>4.4000000000000004</c:v>
                </c:pt>
                <c:pt idx="50">
                  <c:v>4.5</c:v>
                </c:pt>
                <c:pt idx="51">
                  <c:v>4.3</c:v>
                </c:pt>
                <c:pt idx="52">
                  <c:v>4.7</c:v>
                </c:pt>
                <c:pt idx="53">
                  <c:v>4.0999999999999996</c:v>
                </c:pt>
                <c:pt idx="54">
                  <c:v>4.9000000000000004</c:v>
                </c:pt>
                <c:pt idx="55">
                  <c:v>4.3</c:v>
                </c:pt>
                <c:pt idx="56">
                  <c:v>4.5999999999999996</c:v>
                </c:pt>
                <c:pt idx="57">
                  <c:v>4.2</c:v>
                </c:pt>
                <c:pt idx="58">
                  <c:v>4.0999999999999996</c:v>
                </c:pt>
                <c:pt idx="59">
                  <c:v>4.0999999999999996</c:v>
                </c:pt>
                <c:pt idx="60">
                  <c:v>4.2</c:v>
                </c:pt>
                <c:pt idx="61">
                  <c:v>4.2</c:v>
                </c:pt>
                <c:pt idx="62">
                  <c:v>4.0999999999999996</c:v>
                </c:pt>
                <c:pt idx="63">
                  <c:v>4.3</c:v>
                </c:pt>
                <c:pt idx="64">
                  <c:v>4.2</c:v>
                </c:pt>
                <c:pt idx="65">
                  <c:v>4.2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4.5999999999999996</c:v>
                </c:pt>
                <c:pt idx="69">
                  <c:v>4.0999999999999996</c:v>
                </c:pt>
                <c:pt idx="70">
                  <c:v>4.4000000000000004</c:v>
                </c:pt>
                <c:pt idx="71">
                  <c:v>4.4000000000000004</c:v>
                </c:pt>
                <c:pt idx="72">
                  <c:v>4.4000000000000004</c:v>
                </c:pt>
                <c:pt idx="73">
                  <c:v>4.5</c:v>
                </c:pt>
                <c:pt idx="74">
                  <c:v>4.5999999999999996</c:v>
                </c:pt>
                <c:pt idx="75">
                  <c:v>4</c:v>
                </c:pt>
                <c:pt idx="76">
                  <c:v>4.2</c:v>
                </c:pt>
                <c:pt idx="77">
                  <c:v>4.2</c:v>
                </c:pt>
                <c:pt idx="78">
                  <c:v>4.0999999999999996</c:v>
                </c:pt>
                <c:pt idx="79">
                  <c:v>4.2</c:v>
                </c:pt>
                <c:pt idx="80">
                  <c:v>4.2</c:v>
                </c:pt>
                <c:pt idx="81">
                  <c:v>4.9000000000000004</c:v>
                </c:pt>
                <c:pt idx="82">
                  <c:v>4.0999999999999996</c:v>
                </c:pt>
                <c:pt idx="83">
                  <c:v>4.2</c:v>
                </c:pt>
                <c:pt idx="84">
                  <c:v>4.8</c:v>
                </c:pt>
                <c:pt idx="85">
                  <c:v>4.4000000000000004</c:v>
                </c:pt>
                <c:pt idx="86">
                  <c:v>4.9000000000000004</c:v>
                </c:pt>
                <c:pt idx="87">
                  <c:v>4.2</c:v>
                </c:pt>
                <c:pt idx="88">
                  <c:v>4.0999999999999996</c:v>
                </c:pt>
                <c:pt idx="89">
                  <c:v>4.3</c:v>
                </c:pt>
                <c:pt idx="90">
                  <c:v>4.3</c:v>
                </c:pt>
                <c:pt idx="91">
                  <c:v>4.8</c:v>
                </c:pt>
                <c:pt idx="92">
                  <c:v>4.0999999999999996</c:v>
                </c:pt>
                <c:pt idx="93">
                  <c:v>4.3</c:v>
                </c:pt>
                <c:pt idx="94">
                  <c:v>4.5</c:v>
                </c:pt>
                <c:pt idx="95">
                  <c:v>4.3</c:v>
                </c:pt>
                <c:pt idx="96">
                  <c:v>4.4000000000000004</c:v>
                </c:pt>
                <c:pt idx="97">
                  <c:v>4.2</c:v>
                </c:pt>
                <c:pt idx="98">
                  <c:v>4</c:v>
                </c:pt>
                <c:pt idx="99">
                  <c:v>4.5</c:v>
                </c:pt>
                <c:pt idx="100">
                  <c:v>4.3</c:v>
                </c:pt>
                <c:pt idx="101">
                  <c:v>4.4000000000000004</c:v>
                </c:pt>
                <c:pt idx="102">
                  <c:v>5.0999999999999996</c:v>
                </c:pt>
                <c:pt idx="103">
                  <c:v>4.5999999999999996</c:v>
                </c:pt>
                <c:pt idx="104">
                  <c:v>5.4</c:v>
                </c:pt>
                <c:pt idx="105">
                  <c:v>4.3</c:v>
                </c:pt>
                <c:pt idx="106">
                  <c:v>4.5</c:v>
                </c:pt>
                <c:pt idx="107">
                  <c:v>4.9000000000000004</c:v>
                </c:pt>
                <c:pt idx="108">
                  <c:v>4.4000000000000004</c:v>
                </c:pt>
                <c:pt idx="109">
                  <c:v>4.5999999999999996</c:v>
                </c:pt>
                <c:pt idx="110">
                  <c:v>4.3</c:v>
                </c:pt>
                <c:pt idx="111">
                  <c:v>4.3</c:v>
                </c:pt>
                <c:pt idx="112">
                  <c:v>4</c:v>
                </c:pt>
                <c:pt idx="113">
                  <c:v>4.5</c:v>
                </c:pt>
                <c:pt idx="114">
                  <c:v>4.2</c:v>
                </c:pt>
                <c:pt idx="115">
                  <c:v>4.2</c:v>
                </c:pt>
                <c:pt idx="116">
                  <c:v>4.0999999999999996</c:v>
                </c:pt>
                <c:pt idx="117">
                  <c:v>5</c:v>
                </c:pt>
                <c:pt idx="118">
                  <c:v>4.4000000000000004</c:v>
                </c:pt>
                <c:pt idx="119">
                  <c:v>5.3</c:v>
                </c:pt>
                <c:pt idx="120">
                  <c:v>4.2</c:v>
                </c:pt>
                <c:pt idx="121">
                  <c:v>4.0999999999999996</c:v>
                </c:pt>
                <c:pt idx="122">
                  <c:v>4.2</c:v>
                </c:pt>
                <c:pt idx="123">
                  <c:v>5</c:v>
                </c:pt>
                <c:pt idx="124">
                  <c:v>4.7</c:v>
                </c:pt>
                <c:pt idx="125">
                  <c:v>4.4000000000000004</c:v>
                </c:pt>
                <c:pt idx="126">
                  <c:v>4.5</c:v>
                </c:pt>
                <c:pt idx="127">
                  <c:v>4.4000000000000004</c:v>
                </c:pt>
                <c:pt idx="128">
                  <c:v>4.4000000000000004</c:v>
                </c:pt>
                <c:pt idx="129">
                  <c:v>4.5999999999999996</c:v>
                </c:pt>
                <c:pt idx="130">
                  <c:v>5.4</c:v>
                </c:pt>
                <c:pt idx="131">
                  <c:v>4.5</c:v>
                </c:pt>
                <c:pt idx="132">
                  <c:v>4.5</c:v>
                </c:pt>
                <c:pt idx="133">
                  <c:v>5.4</c:v>
                </c:pt>
                <c:pt idx="134">
                  <c:v>4.5999999999999996</c:v>
                </c:pt>
                <c:pt idx="135">
                  <c:v>4.5</c:v>
                </c:pt>
                <c:pt idx="136">
                  <c:v>4.2</c:v>
                </c:pt>
                <c:pt idx="137">
                  <c:v>4.0999999999999996</c:v>
                </c:pt>
                <c:pt idx="138">
                  <c:v>4.4000000000000004</c:v>
                </c:pt>
                <c:pt idx="139">
                  <c:v>4.4000000000000004</c:v>
                </c:pt>
                <c:pt idx="140">
                  <c:v>4.3</c:v>
                </c:pt>
                <c:pt idx="141">
                  <c:v>4.2</c:v>
                </c:pt>
                <c:pt idx="142">
                  <c:v>5.5</c:v>
                </c:pt>
                <c:pt idx="143">
                  <c:v>4.5999999999999996</c:v>
                </c:pt>
                <c:pt idx="144">
                  <c:v>4.4000000000000004</c:v>
                </c:pt>
                <c:pt idx="145">
                  <c:v>4.3</c:v>
                </c:pt>
                <c:pt idx="146">
                  <c:v>4.8</c:v>
                </c:pt>
                <c:pt idx="147">
                  <c:v>4.4000000000000004</c:v>
                </c:pt>
                <c:pt idx="148">
                  <c:v>4.2</c:v>
                </c:pt>
                <c:pt idx="149">
                  <c:v>4.4000000000000004</c:v>
                </c:pt>
                <c:pt idx="150">
                  <c:v>4.0999999999999996</c:v>
                </c:pt>
                <c:pt idx="151">
                  <c:v>4.2</c:v>
                </c:pt>
                <c:pt idx="152">
                  <c:v>4.5</c:v>
                </c:pt>
                <c:pt idx="153">
                  <c:v>4.2</c:v>
                </c:pt>
                <c:pt idx="154">
                  <c:v>4</c:v>
                </c:pt>
                <c:pt idx="155">
                  <c:v>4.2</c:v>
                </c:pt>
                <c:pt idx="156">
                  <c:v>4.5</c:v>
                </c:pt>
                <c:pt idx="157">
                  <c:v>4.3</c:v>
                </c:pt>
                <c:pt idx="158">
                  <c:v>4.4000000000000004</c:v>
                </c:pt>
                <c:pt idx="159">
                  <c:v>4.0999999999999996</c:v>
                </c:pt>
                <c:pt idx="160">
                  <c:v>5</c:v>
                </c:pt>
                <c:pt idx="161">
                  <c:v>4.8</c:v>
                </c:pt>
                <c:pt idx="162">
                  <c:v>4.4000000000000004</c:v>
                </c:pt>
                <c:pt idx="163">
                  <c:v>5</c:v>
                </c:pt>
                <c:pt idx="164">
                  <c:v>4.9000000000000004</c:v>
                </c:pt>
                <c:pt idx="165">
                  <c:v>5.3</c:v>
                </c:pt>
                <c:pt idx="166">
                  <c:v>4.2</c:v>
                </c:pt>
                <c:pt idx="167">
                  <c:v>4.7</c:v>
                </c:pt>
                <c:pt idx="168">
                  <c:v>4.3</c:v>
                </c:pt>
                <c:pt idx="169">
                  <c:v>4.5999999999999996</c:v>
                </c:pt>
                <c:pt idx="170">
                  <c:v>4.4000000000000004</c:v>
                </c:pt>
                <c:pt idx="171">
                  <c:v>4.4000000000000004</c:v>
                </c:pt>
                <c:pt idx="172">
                  <c:v>4.5</c:v>
                </c:pt>
                <c:pt idx="173">
                  <c:v>4.4000000000000004</c:v>
                </c:pt>
                <c:pt idx="174">
                  <c:v>4.0999999999999996</c:v>
                </c:pt>
                <c:pt idx="175">
                  <c:v>4.2</c:v>
                </c:pt>
                <c:pt idx="176">
                  <c:v>4.3</c:v>
                </c:pt>
                <c:pt idx="177">
                  <c:v>4.2</c:v>
                </c:pt>
                <c:pt idx="178">
                  <c:v>4.2</c:v>
                </c:pt>
                <c:pt idx="179">
                  <c:v>5.2</c:v>
                </c:pt>
                <c:pt idx="180">
                  <c:v>4.4000000000000004</c:v>
                </c:pt>
                <c:pt idx="181">
                  <c:v>4.5</c:v>
                </c:pt>
                <c:pt idx="182">
                  <c:v>4.5</c:v>
                </c:pt>
                <c:pt idx="183">
                  <c:v>4.7</c:v>
                </c:pt>
                <c:pt idx="184">
                  <c:v>4.0999999999999996</c:v>
                </c:pt>
                <c:pt idx="185">
                  <c:v>4.3</c:v>
                </c:pt>
                <c:pt idx="186">
                  <c:v>4.5</c:v>
                </c:pt>
                <c:pt idx="187">
                  <c:v>5</c:v>
                </c:pt>
                <c:pt idx="188">
                  <c:v>4.5</c:v>
                </c:pt>
                <c:pt idx="189">
                  <c:v>4.9000000000000004</c:v>
                </c:pt>
                <c:pt idx="190">
                  <c:v>4.7</c:v>
                </c:pt>
                <c:pt idx="191">
                  <c:v>4.5999999999999996</c:v>
                </c:pt>
                <c:pt idx="192">
                  <c:v>4.8</c:v>
                </c:pt>
                <c:pt idx="193">
                  <c:v>4.5999999999999996</c:v>
                </c:pt>
                <c:pt idx="194">
                  <c:v>4.2</c:v>
                </c:pt>
                <c:pt idx="195">
                  <c:v>4.0999999999999996</c:v>
                </c:pt>
                <c:pt idx="196">
                  <c:v>4.0999999999999996</c:v>
                </c:pt>
                <c:pt idx="197">
                  <c:v>4.5</c:v>
                </c:pt>
                <c:pt idx="198">
                  <c:v>4.3</c:v>
                </c:pt>
                <c:pt idx="199">
                  <c:v>4.2</c:v>
                </c:pt>
                <c:pt idx="200">
                  <c:v>4.3</c:v>
                </c:pt>
                <c:pt idx="201">
                  <c:v>5.4</c:v>
                </c:pt>
                <c:pt idx="202">
                  <c:v>5.4</c:v>
                </c:pt>
                <c:pt idx="203">
                  <c:v>4.4000000000000004</c:v>
                </c:pt>
                <c:pt idx="204">
                  <c:v>4.4000000000000004</c:v>
                </c:pt>
                <c:pt idx="205">
                  <c:v>4.5</c:v>
                </c:pt>
                <c:pt idx="206">
                  <c:v>4.5</c:v>
                </c:pt>
                <c:pt idx="207">
                  <c:v>4.7</c:v>
                </c:pt>
                <c:pt idx="208">
                  <c:v>4.5</c:v>
                </c:pt>
                <c:pt idx="209">
                  <c:v>4.4000000000000004</c:v>
                </c:pt>
                <c:pt idx="210">
                  <c:v>4.5</c:v>
                </c:pt>
                <c:pt idx="211">
                  <c:v>4.4000000000000004</c:v>
                </c:pt>
                <c:pt idx="212">
                  <c:v>4.3</c:v>
                </c:pt>
                <c:pt idx="213">
                  <c:v>4.3</c:v>
                </c:pt>
                <c:pt idx="214">
                  <c:v>5</c:v>
                </c:pt>
                <c:pt idx="215">
                  <c:v>5.3</c:v>
                </c:pt>
                <c:pt idx="216">
                  <c:v>4.2</c:v>
                </c:pt>
                <c:pt idx="217">
                  <c:v>4.2</c:v>
                </c:pt>
                <c:pt idx="218">
                  <c:v>4.3</c:v>
                </c:pt>
                <c:pt idx="219">
                  <c:v>4.5</c:v>
                </c:pt>
                <c:pt idx="220">
                  <c:v>4.4000000000000004</c:v>
                </c:pt>
                <c:pt idx="221">
                  <c:v>4.9000000000000004</c:v>
                </c:pt>
                <c:pt idx="222">
                  <c:v>4.5</c:v>
                </c:pt>
                <c:pt idx="223">
                  <c:v>4.8</c:v>
                </c:pt>
                <c:pt idx="224">
                  <c:v>4.7</c:v>
                </c:pt>
                <c:pt idx="225">
                  <c:v>4.5999999999999996</c:v>
                </c:pt>
                <c:pt idx="226">
                  <c:v>5</c:v>
                </c:pt>
                <c:pt idx="227">
                  <c:v>4.5</c:v>
                </c:pt>
                <c:pt idx="228">
                  <c:v>4.5999999999999996</c:v>
                </c:pt>
                <c:pt idx="229">
                  <c:v>4.5</c:v>
                </c:pt>
                <c:pt idx="230">
                  <c:v>4.5999999999999996</c:v>
                </c:pt>
                <c:pt idx="231">
                  <c:v>4.3</c:v>
                </c:pt>
                <c:pt idx="232">
                  <c:v>4.7</c:v>
                </c:pt>
                <c:pt idx="233">
                  <c:v>4.9000000000000004</c:v>
                </c:pt>
                <c:pt idx="234">
                  <c:v>4</c:v>
                </c:pt>
                <c:pt idx="235">
                  <c:v>4.2</c:v>
                </c:pt>
                <c:pt idx="236">
                  <c:v>4.4000000000000004</c:v>
                </c:pt>
                <c:pt idx="237">
                  <c:v>4.8</c:v>
                </c:pt>
                <c:pt idx="238">
                  <c:v>4.4000000000000004</c:v>
                </c:pt>
                <c:pt idx="239">
                  <c:v>6</c:v>
                </c:pt>
                <c:pt idx="240">
                  <c:v>4.8</c:v>
                </c:pt>
                <c:pt idx="241">
                  <c:v>4.3</c:v>
                </c:pt>
                <c:pt idx="242">
                  <c:v>4.5</c:v>
                </c:pt>
                <c:pt idx="243">
                  <c:v>4.5</c:v>
                </c:pt>
                <c:pt idx="244">
                  <c:v>4.3</c:v>
                </c:pt>
                <c:pt idx="245">
                  <c:v>4.8</c:v>
                </c:pt>
                <c:pt idx="246">
                  <c:v>4.5</c:v>
                </c:pt>
                <c:pt idx="247">
                  <c:v>4.0999999999999996</c:v>
                </c:pt>
                <c:pt idx="248">
                  <c:v>4.2</c:v>
                </c:pt>
                <c:pt idx="249">
                  <c:v>4.3</c:v>
                </c:pt>
                <c:pt idx="250">
                  <c:v>4.0999999999999996</c:v>
                </c:pt>
                <c:pt idx="251">
                  <c:v>4.9000000000000004</c:v>
                </c:pt>
                <c:pt idx="252">
                  <c:v>5.0999999999999996</c:v>
                </c:pt>
                <c:pt idx="253">
                  <c:v>4.2</c:v>
                </c:pt>
                <c:pt idx="254">
                  <c:v>5</c:v>
                </c:pt>
                <c:pt idx="255">
                  <c:v>5.7</c:v>
                </c:pt>
                <c:pt idx="256">
                  <c:v>5.8</c:v>
                </c:pt>
                <c:pt idx="257">
                  <c:v>6</c:v>
                </c:pt>
                <c:pt idx="258">
                  <c:v>7.5</c:v>
                </c:pt>
                <c:pt idx="259">
                  <c:v>4.3</c:v>
                </c:pt>
                <c:pt idx="260">
                  <c:v>4.5999999999999996</c:v>
                </c:pt>
                <c:pt idx="261">
                  <c:v>4.4000000000000004</c:v>
                </c:pt>
                <c:pt idx="262">
                  <c:v>4.5</c:v>
                </c:pt>
                <c:pt idx="263">
                  <c:v>4.8</c:v>
                </c:pt>
                <c:pt idx="264">
                  <c:v>4.5</c:v>
                </c:pt>
                <c:pt idx="265">
                  <c:v>4.5999999999999996</c:v>
                </c:pt>
                <c:pt idx="266">
                  <c:v>4.5999999999999996</c:v>
                </c:pt>
                <c:pt idx="267">
                  <c:v>4.8</c:v>
                </c:pt>
                <c:pt idx="268">
                  <c:v>4.5999999999999996</c:v>
                </c:pt>
                <c:pt idx="269">
                  <c:v>4.5999999999999996</c:v>
                </c:pt>
                <c:pt idx="270">
                  <c:v>4.5</c:v>
                </c:pt>
                <c:pt idx="271">
                  <c:v>4.5999999999999996</c:v>
                </c:pt>
                <c:pt idx="272">
                  <c:v>4.4000000000000004</c:v>
                </c:pt>
                <c:pt idx="273">
                  <c:v>4.4000000000000004</c:v>
                </c:pt>
                <c:pt idx="274">
                  <c:v>4.5999999999999996</c:v>
                </c:pt>
                <c:pt idx="275">
                  <c:v>4.5999999999999996</c:v>
                </c:pt>
                <c:pt idx="276">
                  <c:v>4.4000000000000004</c:v>
                </c:pt>
                <c:pt idx="277">
                  <c:v>4.3</c:v>
                </c:pt>
                <c:pt idx="278">
                  <c:v>5</c:v>
                </c:pt>
                <c:pt idx="279">
                  <c:v>4.5</c:v>
                </c:pt>
                <c:pt idx="280">
                  <c:v>4.4000000000000004</c:v>
                </c:pt>
                <c:pt idx="281">
                  <c:v>4.3</c:v>
                </c:pt>
                <c:pt idx="282">
                  <c:v>4.8</c:v>
                </c:pt>
                <c:pt idx="283">
                  <c:v>4.4000000000000004</c:v>
                </c:pt>
                <c:pt idx="284">
                  <c:v>4.5</c:v>
                </c:pt>
                <c:pt idx="285">
                  <c:v>4.4000000000000004</c:v>
                </c:pt>
                <c:pt idx="286">
                  <c:v>4.7</c:v>
                </c:pt>
                <c:pt idx="287">
                  <c:v>4.5999999999999996</c:v>
                </c:pt>
                <c:pt idx="288">
                  <c:v>5.2</c:v>
                </c:pt>
                <c:pt idx="289">
                  <c:v>4.2</c:v>
                </c:pt>
                <c:pt idx="290">
                  <c:v>4.8</c:v>
                </c:pt>
                <c:pt idx="291">
                  <c:v>4.0999999999999996</c:v>
                </c:pt>
                <c:pt idx="292">
                  <c:v>4.9000000000000004</c:v>
                </c:pt>
                <c:pt idx="293">
                  <c:v>5.5</c:v>
                </c:pt>
                <c:pt idx="294">
                  <c:v>4.8</c:v>
                </c:pt>
                <c:pt idx="295">
                  <c:v>5.0999999999999996</c:v>
                </c:pt>
                <c:pt idx="296">
                  <c:v>4.7</c:v>
                </c:pt>
                <c:pt idx="297">
                  <c:v>4.8</c:v>
                </c:pt>
                <c:pt idx="298">
                  <c:v>4.9000000000000004</c:v>
                </c:pt>
                <c:pt idx="299">
                  <c:v>4.5999999999999996</c:v>
                </c:pt>
                <c:pt idx="300">
                  <c:v>5.6</c:v>
                </c:pt>
                <c:pt idx="301">
                  <c:v>6.7</c:v>
                </c:pt>
                <c:pt idx="302">
                  <c:v>5.7</c:v>
                </c:pt>
                <c:pt idx="303">
                  <c:v>7.8</c:v>
                </c:pt>
                <c:pt idx="304">
                  <c:v>4.7</c:v>
                </c:pt>
                <c:pt idx="305">
                  <c:v>4.3</c:v>
                </c:pt>
                <c:pt idx="306">
                  <c:v>4.4000000000000004</c:v>
                </c:pt>
                <c:pt idx="307">
                  <c:v>4.0999999999999996</c:v>
                </c:pt>
                <c:pt idx="308">
                  <c:v>4.4000000000000004</c:v>
                </c:pt>
                <c:pt idx="309">
                  <c:v>4.4000000000000004</c:v>
                </c:pt>
                <c:pt idx="310">
                  <c:v>4.2</c:v>
                </c:pt>
                <c:pt idx="311">
                  <c:v>5.2</c:v>
                </c:pt>
                <c:pt idx="312">
                  <c:v>4.8</c:v>
                </c:pt>
                <c:pt idx="313">
                  <c:v>5</c:v>
                </c:pt>
                <c:pt idx="314">
                  <c:v>4.2</c:v>
                </c:pt>
                <c:pt idx="315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23-9149-AD41-F9D215EB2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6829360"/>
        <c:axId val="567044544"/>
      </c:scatterChart>
      <c:valAx>
        <c:axId val="566829360"/>
        <c:scaling>
          <c:orientation val="minMax"/>
          <c:max val="44990"/>
          <c:min val="44963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m/d/yy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567044544"/>
        <c:crosses val="autoZero"/>
        <c:crossBetween val="midCat"/>
      </c:valAx>
      <c:valAx>
        <c:axId val="567044544"/>
        <c:scaling>
          <c:orientation val="minMax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chemeClr val="bg1">
                        <a:lumMod val="7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Magnitude (Richter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566829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Tents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  <a:ln w="25400">
              <a:noFill/>
            </a:ln>
            <a:effectLst/>
          </c:spPr>
          <c:cat>
            <c:numRef>
              <c:f>Sheet1!$A$2:$A$9</c:f>
              <c:numCache>
                <c:formatCode>[$-409]d\-mmm;@</c:formatCode>
                <c:ptCount val="8"/>
                <c:pt idx="0">
                  <c:v>44966</c:v>
                </c:pt>
                <c:pt idx="1">
                  <c:v>44967</c:v>
                </c:pt>
                <c:pt idx="2">
                  <c:v>44969</c:v>
                </c:pt>
                <c:pt idx="3">
                  <c:v>44970</c:v>
                </c:pt>
                <c:pt idx="4" formatCode="m/d/yy">
                  <c:v>44974</c:v>
                </c:pt>
                <c:pt idx="5" formatCode="m/d/yy">
                  <c:v>44983</c:v>
                </c:pt>
                <c:pt idx="6" formatCode="m/d/yy">
                  <c:v>44984</c:v>
                </c:pt>
                <c:pt idx="7" formatCode="m/d/yy">
                  <c:v>44990</c:v>
                </c:pt>
              </c:numCache>
            </c:numRef>
          </c:cat>
          <c:val>
            <c:numRef>
              <c:f>Sheet1!$B$2:$B$9</c:f>
              <c:numCache>
                <c:formatCode>#,##0</c:formatCode>
                <c:ptCount val="8"/>
                <c:pt idx="0">
                  <c:v>2050</c:v>
                </c:pt>
                <c:pt idx="1">
                  <c:v>3000</c:v>
                </c:pt>
                <c:pt idx="2">
                  <c:v>3000</c:v>
                </c:pt>
                <c:pt idx="3">
                  <c:v>3000</c:v>
                </c:pt>
                <c:pt idx="4">
                  <c:v>4791</c:v>
                </c:pt>
                <c:pt idx="5">
                  <c:v>54070</c:v>
                </c:pt>
                <c:pt idx="6">
                  <c:v>54070</c:v>
                </c:pt>
                <c:pt idx="7">
                  <c:v>70611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93-0947-B965-6C610DCC7833}"/>
            </c:ext>
          </c:extLst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001D41">
                <a:alpha val="50000"/>
              </a:srgbClr>
            </a:solidFill>
            <a:ln>
              <a:noFill/>
            </a:ln>
            <a:effectLst/>
          </c:spPr>
          <c:cat>
            <c:numRef>
              <c:f>Sheet1!$A$2:$A$9</c:f>
              <c:numCache>
                <c:formatCode>[$-409]d\-mmm;@</c:formatCode>
                <c:ptCount val="8"/>
                <c:pt idx="0">
                  <c:v>44966</c:v>
                </c:pt>
                <c:pt idx="1">
                  <c:v>44967</c:v>
                </c:pt>
                <c:pt idx="2">
                  <c:v>44969</c:v>
                </c:pt>
                <c:pt idx="3">
                  <c:v>44970</c:v>
                </c:pt>
                <c:pt idx="4" formatCode="m/d/yy">
                  <c:v>44974</c:v>
                </c:pt>
                <c:pt idx="5" formatCode="m/d/yy">
                  <c:v>44983</c:v>
                </c:pt>
                <c:pt idx="6" formatCode="m/d/yy">
                  <c:v>44984</c:v>
                </c:pt>
                <c:pt idx="7" formatCode="m/d/yy">
                  <c:v>44990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93-0947-B965-6C610DCC7833}"/>
            </c:ext>
          </c:extLst>
        </c:ser>
        <c:ser>
          <c:idx val="0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001D41">
                <a:alpha val="53333"/>
              </a:srgbClr>
            </a:solidFill>
            <a:ln>
              <a:noFill/>
            </a:ln>
            <a:effectLst/>
          </c:spPr>
          <c:cat>
            <c:numRef>
              <c:f>Sheet1!$A$2:$A$9</c:f>
              <c:numCache>
                <c:formatCode>[$-409]d\-mmm;@</c:formatCode>
                <c:ptCount val="8"/>
                <c:pt idx="0">
                  <c:v>44966</c:v>
                </c:pt>
                <c:pt idx="1">
                  <c:v>44967</c:v>
                </c:pt>
                <c:pt idx="2">
                  <c:v>44969</c:v>
                </c:pt>
                <c:pt idx="3">
                  <c:v>44970</c:v>
                </c:pt>
                <c:pt idx="4" formatCode="m/d/yy">
                  <c:v>44974</c:v>
                </c:pt>
                <c:pt idx="5" formatCode="m/d/yy">
                  <c:v>44983</c:v>
                </c:pt>
                <c:pt idx="6" formatCode="m/d/yy">
                  <c:v>44984</c:v>
                </c:pt>
                <c:pt idx="7" formatCode="m/d/yy">
                  <c:v>44990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93-0947-B965-6C610DCC78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7722815"/>
        <c:axId val="1246851887"/>
      </c:areaChart>
      <c:dateAx>
        <c:axId val="1167722815"/>
        <c:scaling>
          <c:orientation val="minMax"/>
        </c:scaling>
        <c:delete val="0"/>
        <c:axPos val="b"/>
        <c:numFmt formatCode="[$-409]d\-m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246851887"/>
        <c:crosses val="autoZero"/>
        <c:auto val="1"/>
        <c:lblOffset val="100"/>
        <c:baseTimeUnit val="days"/>
      </c:dateAx>
      <c:valAx>
        <c:axId val="1246851887"/>
        <c:scaling>
          <c:orientation val="minMax"/>
          <c:max val="8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 sz="1200" b="0" i="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Cumulative tents distributed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>
                      <a:lumMod val="60000"/>
                      <a:lumOff val="4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677228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2"/>
          <c:order val="0"/>
          <c:tx>
            <c:strRef>
              <c:f>Sheet1!$C$1</c:f>
              <c:strCache>
                <c:ptCount val="1"/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Sheet1!$A$2:$A$9</c:f>
              <c:numCache>
                <c:formatCode>[$-409]d\-mmm;@</c:formatCode>
                <c:ptCount val="8"/>
                <c:pt idx="0">
                  <c:v>44966</c:v>
                </c:pt>
                <c:pt idx="1">
                  <c:v>44967</c:v>
                </c:pt>
                <c:pt idx="2">
                  <c:v>44969</c:v>
                </c:pt>
                <c:pt idx="3">
                  <c:v>44970</c:v>
                </c:pt>
                <c:pt idx="4" formatCode="m/d/yy">
                  <c:v>44972</c:v>
                </c:pt>
                <c:pt idx="5" formatCode="m/d/yy">
                  <c:v>44974</c:v>
                </c:pt>
                <c:pt idx="6" formatCode="m/d/yy">
                  <c:v>44984</c:v>
                </c:pt>
                <c:pt idx="7" formatCode="m/d/yy">
                  <c:v>44990</c:v>
                </c:pt>
              </c:numCache>
            </c:numRef>
          </c:cat>
          <c:val>
            <c:numRef>
              <c:f>Sheet1!$C$2:$C$5</c:f>
              <c:numCache>
                <c:formatCode>#,##0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4AEA-3B41-A1CD-C251F7D137E8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Blankets</c:v>
                </c:pt>
              </c:strCache>
            </c:strRef>
          </c:tx>
          <c:spPr>
            <a:solidFill>
              <a:srgbClr val="001D41">
                <a:alpha val="50000"/>
              </a:srgbClr>
            </a:solidFill>
            <a:ln>
              <a:noFill/>
            </a:ln>
            <a:effectLst/>
          </c:spPr>
          <c:cat>
            <c:numRef>
              <c:f>Sheet1!$A$2:$A$9</c:f>
              <c:numCache>
                <c:formatCode>[$-409]d\-mmm;@</c:formatCode>
                <c:ptCount val="8"/>
                <c:pt idx="0">
                  <c:v>44966</c:v>
                </c:pt>
                <c:pt idx="1">
                  <c:v>44967</c:v>
                </c:pt>
                <c:pt idx="2">
                  <c:v>44969</c:v>
                </c:pt>
                <c:pt idx="3">
                  <c:v>44970</c:v>
                </c:pt>
                <c:pt idx="4" formatCode="m/d/yy">
                  <c:v>44972</c:v>
                </c:pt>
                <c:pt idx="5" formatCode="m/d/yy">
                  <c:v>44974</c:v>
                </c:pt>
                <c:pt idx="6" formatCode="m/d/yy">
                  <c:v>44984</c:v>
                </c:pt>
                <c:pt idx="7" formatCode="m/d/yy">
                  <c:v>44990</c:v>
                </c:pt>
              </c:numCache>
            </c:numRef>
          </c:cat>
          <c:val>
            <c:numRef>
              <c:f>Sheet1!$B$2:$B$9</c:f>
              <c:numCache>
                <c:formatCode>#,##0</c:formatCode>
                <c:ptCount val="8"/>
                <c:pt idx="0">
                  <c:v>31398</c:v>
                </c:pt>
                <c:pt idx="1">
                  <c:v>38608</c:v>
                </c:pt>
                <c:pt idx="2">
                  <c:v>46890</c:v>
                </c:pt>
                <c:pt idx="3">
                  <c:v>50608</c:v>
                </c:pt>
                <c:pt idx="4">
                  <c:v>55000</c:v>
                </c:pt>
                <c:pt idx="5">
                  <c:v>59235</c:v>
                </c:pt>
                <c:pt idx="6">
                  <c:v>107578</c:v>
                </c:pt>
                <c:pt idx="7">
                  <c:v>202026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EA-3B41-A1CD-C251F7D137E8}"/>
            </c:ext>
          </c:extLst>
        </c:ser>
        <c:ser>
          <c:idx val="0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001D41">
                <a:alpha val="53333"/>
              </a:srgbClr>
            </a:solidFill>
            <a:ln>
              <a:noFill/>
            </a:ln>
            <a:effectLst/>
          </c:spPr>
          <c:cat>
            <c:numRef>
              <c:f>Sheet1!$A$2:$A$9</c:f>
              <c:numCache>
                <c:formatCode>[$-409]d\-mmm;@</c:formatCode>
                <c:ptCount val="8"/>
                <c:pt idx="0">
                  <c:v>44966</c:v>
                </c:pt>
                <c:pt idx="1">
                  <c:v>44967</c:v>
                </c:pt>
                <c:pt idx="2">
                  <c:v>44969</c:v>
                </c:pt>
                <c:pt idx="3">
                  <c:v>44970</c:v>
                </c:pt>
                <c:pt idx="4" formatCode="m/d/yy">
                  <c:v>44972</c:v>
                </c:pt>
                <c:pt idx="5" formatCode="m/d/yy">
                  <c:v>44974</c:v>
                </c:pt>
                <c:pt idx="6" formatCode="m/d/yy">
                  <c:v>44984</c:v>
                </c:pt>
                <c:pt idx="7" formatCode="m/d/yy">
                  <c:v>44990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EA-3B41-A1CD-C251F7D137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7722815"/>
        <c:axId val="1246851887"/>
      </c:areaChart>
      <c:dateAx>
        <c:axId val="1167722815"/>
        <c:scaling>
          <c:orientation val="minMax"/>
        </c:scaling>
        <c:delete val="0"/>
        <c:axPos val="b"/>
        <c:numFmt formatCode="[$-409]d\-m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246851887"/>
        <c:crosses val="autoZero"/>
        <c:auto val="1"/>
        <c:lblOffset val="100"/>
        <c:baseTimeUnit val="days"/>
      </c:dateAx>
      <c:valAx>
        <c:axId val="1246851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 sz="1200" b="0" i="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Cumulative blankets distributed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>
                      <a:lumMod val="60000"/>
                      <a:lumOff val="4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677228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Food items</c:v>
                </c:pt>
              </c:strCache>
            </c:strRef>
          </c:tx>
          <c:spPr>
            <a:solidFill>
              <a:srgbClr val="001D41">
                <a:alpha val="50196"/>
              </a:srgbClr>
            </a:solidFill>
            <a:ln>
              <a:noFill/>
            </a:ln>
            <a:effectLst/>
          </c:spPr>
          <c:cat>
            <c:numRef>
              <c:f>Sheet1!$A$2:$A$11</c:f>
              <c:numCache>
                <c:formatCode>[$-409]d\-mmm;@</c:formatCode>
                <c:ptCount val="10"/>
                <c:pt idx="0">
                  <c:v>44966</c:v>
                </c:pt>
                <c:pt idx="1">
                  <c:v>44967</c:v>
                </c:pt>
                <c:pt idx="2">
                  <c:v>44969</c:v>
                </c:pt>
                <c:pt idx="3">
                  <c:v>44970</c:v>
                </c:pt>
                <c:pt idx="4">
                  <c:v>44972</c:v>
                </c:pt>
                <c:pt idx="5">
                  <c:v>44974</c:v>
                </c:pt>
                <c:pt idx="6">
                  <c:v>44981</c:v>
                </c:pt>
                <c:pt idx="7">
                  <c:v>44983</c:v>
                </c:pt>
                <c:pt idx="8">
                  <c:v>44984</c:v>
                </c:pt>
                <c:pt idx="9">
                  <c:v>44990</c:v>
                </c:pt>
              </c:numCache>
            </c:numRef>
          </c:cat>
          <c:val>
            <c:numRef>
              <c:f>Sheet1!$B$2:$B$11</c:f>
              <c:numCache>
                <c:formatCode>#,##0</c:formatCode>
                <c:ptCount val="10"/>
                <c:pt idx="0">
                  <c:v>2287915</c:v>
                </c:pt>
                <c:pt idx="1">
                  <c:v>7830303</c:v>
                </c:pt>
                <c:pt idx="2">
                  <c:v>8902950</c:v>
                </c:pt>
                <c:pt idx="3">
                  <c:v>20313968</c:v>
                </c:pt>
                <c:pt idx="4">
                  <c:v>25476884</c:v>
                </c:pt>
                <c:pt idx="5" formatCode="General">
                  <c:v>48010303</c:v>
                </c:pt>
                <c:pt idx="6" formatCode="General">
                  <c:v>58976934</c:v>
                </c:pt>
                <c:pt idx="7">
                  <c:v>80965875</c:v>
                </c:pt>
                <c:pt idx="8">
                  <c:v>85710501</c:v>
                </c:pt>
                <c:pt idx="9">
                  <c:v>100285000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E4-9C4A-AE5A-A97882D766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6805071"/>
        <c:axId val="1346815567"/>
      </c:areaChart>
      <c:dateAx>
        <c:axId val="1346805071"/>
        <c:scaling>
          <c:orientation val="minMax"/>
        </c:scaling>
        <c:delete val="0"/>
        <c:axPos val="b"/>
        <c:numFmt formatCode="[$-409]d\-m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46815567"/>
        <c:crosses val="autoZero"/>
        <c:auto val="1"/>
        <c:lblOffset val="100"/>
        <c:baseTimeUnit val="days"/>
      </c:dateAx>
      <c:valAx>
        <c:axId val="1346815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 sz="1200" b="0" i="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Cumulative</a:t>
                </a:r>
                <a:r>
                  <a:rPr lang="en-US" sz="1200" b="0" i="0" baseline="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food items distributed</a:t>
                </a:r>
                <a:endParaRPr lang="en-US" sz="1200" b="0" i="0" dirty="0">
                  <a:solidFill>
                    <a:schemeClr val="bg1">
                      <a:lumMod val="60000"/>
                      <a:lumOff val="4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>
                      <a:lumMod val="60000"/>
                      <a:lumOff val="4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468050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0.72388</cdr:x>
      <cdr:y>0.13616</cdr:y>
    </cdr:from>
    <cdr:to>
      <cdr:x>0.93284</cdr:x>
      <cdr:y>0.18439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4F210251-6664-731B-936C-D840F9630163}"/>
            </a:ext>
          </a:extLst>
        </cdr:cNvPr>
        <cdr:cNvSpPr txBox="1"/>
      </cdr:nvSpPr>
      <cdr:spPr>
        <a:xfrm xmlns:a="http://schemas.openxmlformats.org/drawingml/2006/main">
          <a:off x="5321808" y="877824"/>
          <a:ext cx="1536192" cy="310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>
            <a:latin typeface="Montserrat" pitchFamily="2" charset="77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294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3/5/23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869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[1] https://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reliefweb.int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/report/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turkiye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/president-erdogan-we-are-starting-pay-15-thousand-liras-relocation-aid-earthquake-survivors-today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[2]</a:t>
            </a:r>
            <a:r>
              <a:rPr lang="en-US" sz="1800" dirty="0"/>
              <a:t> https://</a:t>
            </a:r>
            <a:r>
              <a:rPr lang="en-US" sz="1800" dirty="0" err="1"/>
              <a:t>www.afad.gov.tr</a:t>
            </a:r>
            <a:r>
              <a:rPr lang="en-US" sz="1800" dirty="0"/>
              <a:t>/</a:t>
            </a:r>
            <a:r>
              <a:rPr lang="en-US" sz="1800" dirty="0" err="1"/>
              <a:t>kahramanmaras</a:t>
            </a:r>
            <a:r>
              <a:rPr lang="en-US" sz="1800" dirty="0"/>
              <a:t>-</a:t>
            </a:r>
            <a:r>
              <a:rPr lang="en-US" sz="1800" dirty="0" err="1"/>
              <a:t>merkezli</a:t>
            </a:r>
            <a:r>
              <a:rPr lang="en-US" sz="1800" dirty="0"/>
              <a:t>-</a:t>
            </a:r>
            <a:r>
              <a:rPr lang="en-US" sz="1800" dirty="0" err="1"/>
              <a:t>yurutulen</a:t>
            </a:r>
            <a:r>
              <a:rPr lang="en-US" sz="1800" dirty="0"/>
              <a:t>-</a:t>
            </a:r>
            <a:r>
              <a:rPr lang="en-US" sz="1800" dirty="0" err="1"/>
              <a:t>calismalar</a:t>
            </a:r>
            <a:r>
              <a:rPr lang="en-US" sz="1800" dirty="0"/>
              <a:t>-</a:t>
            </a:r>
            <a:r>
              <a:rPr lang="en-US" sz="1800" dirty="0" err="1"/>
              <a:t>hakkinda</a:t>
            </a:r>
            <a:r>
              <a:rPr lang="en-US" sz="1800" dirty="0"/>
              <a:t>--basin-</a:t>
            </a:r>
            <a:r>
              <a:rPr lang="en-US" sz="1800" dirty="0" err="1"/>
              <a:t>bulteni</a:t>
            </a:r>
            <a:r>
              <a:rPr lang="en-US" sz="1800" dirty="0"/>
              <a:t>--37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51495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[1] https://</a:t>
            </a:r>
            <a:r>
              <a:rPr lang="en-US" dirty="0" err="1"/>
              <a:t>ifrcorg.sharepoint.com</a:t>
            </a:r>
            <a:r>
              <a:rPr lang="en-US" dirty="0"/>
              <a:t>/sites/</a:t>
            </a:r>
            <a:r>
              <a:rPr lang="en-US" dirty="0" err="1"/>
              <a:t>TurkiyeEQEA-JointFolderTRCIFRC</a:t>
            </a:r>
            <a:r>
              <a:rPr lang="en-US" dirty="0"/>
              <a:t>/Shared%20Documents/Forms/</a:t>
            </a:r>
            <a:r>
              <a:rPr lang="en-US" dirty="0" err="1"/>
              <a:t>AllItems.aspx?ga</a:t>
            </a:r>
            <a:r>
              <a:rPr lang="en-US" dirty="0"/>
              <a:t>=1&amp;id=%2Fsites%2FTurkiyeEQEA%2DJointFolderTRCIFRC%2FShared%20Documents%2FInformation%20Management%2FInfographics%2F3W%2FData%20sources%2FV40%5FTürkiye%20Pazarcık%20Earthquake%5FKM%2Epdf&amp;viewid=88a9ad66%2Db9f2%2D42af%2D947d%2Db19d2f9b59fb&amp;parent=%2Fsites%2FTurkiyeEQEA%2DJointFolderTRCIFRC%2FShared%20Documents%2FInformation%20Management%2FInfographics%2F3W%2FData%20sources . Number evacuated is described by AFAD as: “The total number of people who registered from </a:t>
            </a:r>
            <a:r>
              <a:rPr lang="en-US" dirty="0" err="1"/>
              <a:t>Kahramanmaraş</a:t>
            </a:r>
            <a:r>
              <a:rPr lang="en-US" dirty="0"/>
              <a:t>, Gaziantep, </a:t>
            </a:r>
            <a:r>
              <a:rPr lang="en-US" dirty="0" err="1"/>
              <a:t>Şanlıurfa</a:t>
            </a:r>
            <a:r>
              <a:rPr lang="en-US" dirty="0"/>
              <a:t>, </a:t>
            </a:r>
            <a:r>
              <a:rPr lang="en-US" dirty="0" err="1"/>
              <a:t>Diyarbakır</a:t>
            </a:r>
            <a:r>
              <a:rPr lang="en-US" dirty="0"/>
              <a:t>, Adana, </a:t>
            </a:r>
            <a:r>
              <a:rPr lang="en-US" dirty="0" err="1"/>
              <a:t>Adıyaman</a:t>
            </a:r>
            <a:r>
              <a:rPr lang="en-US" dirty="0"/>
              <a:t>, </a:t>
            </a:r>
            <a:r>
              <a:rPr lang="en-US" dirty="0" err="1"/>
              <a:t>Osmaniye</a:t>
            </a:r>
            <a:r>
              <a:rPr lang="en-US" dirty="0"/>
              <a:t>, </a:t>
            </a:r>
            <a:r>
              <a:rPr lang="en-US" dirty="0" err="1"/>
              <a:t>Hatay</a:t>
            </a:r>
            <a:r>
              <a:rPr lang="en-US" dirty="0"/>
              <a:t>, Kilis, Malatya and </a:t>
            </a:r>
            <a:r>
              <a:rPr lang="en-US" dirty="0" err="1"/>
              <a:t>Elazığ</a:t>
            </a:r>
            <a:r>
              <a:rPr lang="en-US" dirty="0"/>
              <a:t> by applying to the governorships and district governorships in the provinces where they were evacuated by the Gendarmerie General Command and their own means”.</a:t>
            </a:r>
            <a:br>
              <a:rPr lang="en-US" dirty="0"/>
            </a:br>
            <a:r>
              <a:rPr lang="en-US" dirty="0"/>
              <a:t>[2] https://</a:t>
            </a:r>
            <a:r>
              <a:rPr lang="en-US" dirty="0" err="1"/>
              <a:t>turkiyeeq.thedeep.io</a:t>
            </a:r>
            <a:r>
              <a:rPr lang="en-US" dirty="0"/>
              <a:t> ACU, Government of </a:t>
            </a:r>
            <a:r>
              <a:rPr lang="en-US" dirty="0" err="1"/>
              <a:t>Türkiye</a:t>
            </a:r>
            <a:r>
              <a:rPr lang="en-US" dirty="0"/>
              <a:t>, UNDP, UNOCHA</a:t>
            </a:r>
          </a:p>
          <a:p>
            <a:r>
              <a:rPr lang="en-US" dirty="0"/>
              <a:t>[3] https://</a:t>
            </a:r>
            <a:r>
              <a:rPr lang="en-US" dirty="0" err="1"/>
              <a:t>reliefweb.int</a:t>
            </a:r>
            <a:r>
              <a:rPr lang="en-US" dirty="0"/>
              <a:t>/report/</a:t>
            </a:r>
            <a:r>
              <a:rPr lang="en-US" dirty="0" err="1"/>
              <a:t>turkiye</a:t>
            </a:r>
            <a:r>
              <a:rPr lang="en-US" dirty="0"/>
              <a:t>/turkiye-2023-earthquakes-situation-report-no-5-27-february-2023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35118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[1] https://</a:t>
            </a:r>
            <a:r>
              <a:rPr lang="en-US" dirty="0" err="1"/>
              <a:t>ifrcorg-my.sharepoint.com</a:t>
            </a:r>
            <a:r>
              <a:rPr lang="en-US" dirty="0"/>
              <a:t>/personal/sheltersectorim1_turkiye_ifrc_org/_layouts/15/</a:t>
            </a:r>
            <a:r>
              <a:rPr lang="en-US" dirty="0" err="1"/>
              <a:t>onedrive.aspx?id</a:t>
            </a:r>
            <a:r>
              <a:rPr lang="en-US" dirty="0"/>
              <a:t>=%2Fpersonal%2Fsheltersectorim1%5Fturkiye%5Fifrc%5Forg%2FDocuments%2FMicrosoft%20Teams%20Chat%20Files%2F2023%20Earthquakes%20Displacement%20Overviews%2Epdf&amp;parent=%2Fpersonal%2Fsheltersectorim1%5Fturkiye%5Fifrc%5Forg%2FDocuments%2FMicrosoft%20Teams%20Chat%20Files&amp;or=</a:t>
            </a:r>
            <a:r>
              <a:rPr lang="en-US" dirty="0" err="1"/>
              <a:t>teams&amp;ga</a:t>
            </a:r>
            <a:r>
              <a:rPr lang="en-US" dirty="0"/>
              <a:t>=1 </a:t>
            </a:r>
          </a:p>
          <a:p>
            <a:endParaRPr lang="en-US" dirty="0"/>
          </a:p>
          <a:p>
            <a:r>
              <a:rPr lang="en-US" dirty="0"/>
              <a:t>[2] https://</a:t>
            </a:r>
            <a:r>
              <a:rPr lang="en-US" dirty="0" err="1"/>
              <a:t>reliefweb.int</a:t>
            </a:r>
            <a:r>
              <a:rPr lang="en-US" dirty="0"/>
              <a:t>/report/</a:t>
            </a:r>
            <a:r>
              <a:rPr lang="en-US" dirty="0" err="1"/>
              <a:t>turkiye</a:t>
            </a:r>
            <a:r>
              <a:rPr lang="en-US" dirty="0"/>
              <a:t>/turkiye-2023-earthquakes-situation-report-no-6-3-march-2023</a:t>
            </a:r>
          </a:p>
          <a:p>
            <a:r>
              <a:rPr lang="en-US" dirty="0"/>
              <a:t>[3] https://</a:t>
            </a:r>
            <a:r>
              <a:rPr lang="en-US" dirty="0" err="1"/>
              <a:t>www.afad.gov.tr</a:t>
            </a:r>
            <a:r>
              <a:rPr lang="en-US" dirty="0"/>
              <a:t>/</a:t>
            </a:r>
            <a:r>
              <a:rPr lang="en-US" dirty="0" err="1"/>
              <a:t>kahramanmaras</a:t>
            </a:r>
            <a:r>
              <a:rPr lang="en-US" dirty="0"/>
              <a:t>-</a:t>
            </a:r>
            <a:r>
              <a:rPr lang="en-US" dirty="0" err="1"/>
              <a:t>merkezli</a:t>
            </a:r>
            <a:r>
              <a:rPr lang="en-US" dirty="0"/>
              <a:t>-</a:t>
            </a:r>
            <a:r>
              <a:rPr lang="en-US" dirty="0" err="1"/>
              <a:t>yurutulen</a:t>
            </a:r>
            <a:r>
              <a:rPr lang="en-US" dirty="0"/>
              <a:t>-</a:t>
            </a:r>
            <a:r>
              <a:rPr lang="en-US" dirty="0" err="1"/>
              <a:t>calismalar</a:t>
            </a:r>
            <a:r>
              <a:rPr lang="en-US" dirty="0"/>
              <a:t>-</a:t>
            </a:r>
            <a:r>
              <a:rPr lang="en-US" dirty="0" err="1"/>
              <a:t>hakkinda</a:t>
            </a:r>
            <a:r>
              <a:rPr lang="en-US" dirty="0"/>
              <a:t>--basin-</a:t>
            </a:r>
            <a:r>
              <a:rPr lang="en-US" dirty="0" err="1"/>
              <a:t>bulteni</a:t>
            </a:r>
            <a:r>
              <a:rPr lang="en-US" dirty="0"/>
              <a:t>--37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10059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[1] https://</a:t>
            </a:r>
            <a:r>
              <a:rPr lang="en-US" dirty="0" err="1"/>
              <a:t>reliefweb.int</a:t>
            </a:r>
            <a:r>
              <a:rPr lang="en-US" dirty="0"/>
              <a:t>/report/</a:t>
            </a:r>
            <a:r>
              <a:rPr lang="en-US" dirty="0" err="1"/>
              <a:t>turkiye</a:t>
            </a:r>
            <a:r>
              <a:rPr lang="en-US" dirty="0"/>
              <a:t>/turkiye-2023-earthquakes-situation-report-no-6-3-march-2023</a:t>
            </a:r>
          </a:p>
          <a:p>
            <a:r>
              <a:rPr lang="en-US" dirty="0"/>
              <a:t>[2] https://</a:t>
            </a:r>
            <a:r>
              <a:rPr lang="en-US" dirty="0" err="1"/>
              <a:t>ifrcorg-my.sharepoint.com</a:t>
            </a:r>
            <a:r>
              <a:rPr lang="en-US" dirty="0"/>
              <a:t>/personal/sheltersectorim1_turkiye_ifrc_org/_layouts/15/</a:t>
            </a:r>
            <a:r>
              <a:rPr lang="en-US" dirty="0" err="1"/>
              <a:t>onedrive.aspx?id</a:t>
            </a:r>
            <a:r>
              <a:rPr lang="en-US" dirty="0"/>
              <a:t>=%2Fpersonal%2Fsheltersectorim1%5Fturkiye%5Fifrc%5Forg%2FDocuments%2FMicrosoft%20Teams%20Chat%20Files%2F2023%20Earthquakes%20Displacement%20Overviews%2Epdf&amp;parent=%2Fpersonal%2Fsheltersectorim1%5Fturkiye%5Fifrc%5Forg%2FDocuments%2FMicrosoft%20Teams%20Chat%20Files&amp;or=</a:t>
            </a:r>
            <a:r>
              <a:rPr lang="en-US" dirty="0" err="1"/>
              <a:t>teams&amp;ga</a:t>
            </a:r>
            <a:r>
              <a:rPr lang="en-US" dirty="0"/>
              <a:t>=1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54824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[1] https://</a:t>
            </a:r>
            <a:r>
              <a:rPr lang="en-US" dirty="0" err="1"/>
              <a:t>www.afad.gov.tr</a:t>
            </a:r>
            <a:r>
              <a:rPr lang="en-US" dirty="0"/>
              <a:t>/</a:t>
            </a:r>
            <a:r>
              <a:rPr lang="en-US" dirty="0" err="1"/>
              <a:t>kahramanmaras</a:t>
            </a:r>
            <a:r>
              <a:rPr lang="en-US" dirty="0"/>
              <a:t>-</a:t>
            </a:r>
            <a:r>
              <a:rPr lang="en-US" dirty="0" err="1"/>
              <a:t>merkezli</a:t>
            </a:r>
            <a:r>
              <a:rPr lang="en-US" dirty="0"/>
              <a:t>-</a:t>
            </a:r>
            <a:r>
              <a:rPr lang="en-US" dirty="0" err="1"/>
              <a:t>yurutulen</a:t>
            </a:r>
            <a:r>
              <a:rPr lang="en-US" dirty="0"/>
              <a:t>-</a:t>
            </a:r>
            <a:r>
              <a:rPr lang="en-US" dirty="0" err="1"/>
              <a:t>calismalar</a:t>
            </a:r>
            <a:r>
              <a:rPr lang="en-US" dirty="0"/>
              <a:t>-</a:t>
            </a:r>
            <a:r>
              <a:rPr lang="en-US" dirty="0" err="1"/>
              <a:t>hakkinda</a:t>
            </a:r>
            <a:r>
              <a:rPr lang="en-US" dirty="0"/>
              <a:t>--basin-</a:t>
            </a:r>
            <a:r>
              <a:rPr lang="en-US" dirty="0" err="1"/>
              <a:t>bulteni</a:t>
            </a:r>
            <a:r>
              <a:rPr lang="en-US" dirty="0"/>
              <a:t>--37</a:t>
            </a:r>
          </a:p>
          <a:p>
            <a:endParaRPr lang="en-US" dirty="0"/>
          </a:p>
          <a:p>
            <a:r>
              <a:rPr lang="en-US" dirty="0"/>
              <a:t>[2] https://</a:t>
            </a:r>
            <a:r>
              <a:rPr lang="en-US" dirty="0" err="1"/>
              <a:t>ifrcorg-my.sharepoint.com</a:t>
            </a:r>
            <a:r>
              <a:rPr lang="en-US" dirty="0"/>
              <a:t>/personal/sheltersectorim1_turkiye_ifrc_org/_layouts/15/</a:t>
            </a:r>
            <a:r>
              <a:rPr lang="en-US" dirty="0" err="1"/>
              <a:t>onedrive.aspx?id</a:t>
            </a:r>
            <a:r>
              <a:rPr lang="en-US" dirty="0"/>
              <a:t>=%2Fpersonal%2Fsheltersectorim1%5Fturkiye%5Fifrc%5Forg%2FDocuments%2FMicrosoft%20Teams%20Chat%20Files%2F2023%20Earthquakes%20Displacement%20Overviews%2Epdf&amp;parent=%2Fpersonal%2Fsheltersectorim1%5Fturkiye%5Fifrc%5Forg%2FDocuments%2FMicrosoft%20Teams%20Chat%20Files&amp;or=</a:t>
            </a:r>
            <a:r>
              <a:rPr lang="en-US" dirty="0" err="1"/>
              <a:t>teams&amp;ga</a:t>
            </a:r>
            <a:r>
              <a:rPr lang="en-US" dirty="0"/>
              <a:t>=1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91330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[1] USGS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7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99288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[1] USGS</a:t>
            </a:r>
          </a:p>
          <a:p>
            <a:r>
              <a:rPr lang="en-US" dirty="0"/>
              <a:t>[2] https://</a:t>
            </a:r>
            <a:r>
              <a:rPr lang="en-US" dirty="0" err="1"/>
              <a:t>www.hurriyetdailynews.com</a:t>
            </a:r>
            <a:r>
              <a:rPr lang="en-US" dirty="0"/>
              <a:t>/10-provinces-experienced-cosmic-disaster-experts-180699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8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4301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 fontAlgn="base"/>
            <a:r>
              <a:rPr lang="en-US" b="0" i="0" u="none" strike="noStrike" dirty="0">
                <a:effectLst/>
                <a:latin typeface="Segoe UI" panose="020B0502040204020203" pitchFamily="34" charset="0"/>
              </a:rPr>
              <a:t>https://</a:t>
            </a:r>
            <a:r>
              <a:rPr lang="en-US" b="0" i="0" u="none" strike="noStrike" dirty="0" err="1">
                <a:effectLst/>
                <a:latin typeface="Segoe UI" panose="020B0502040204020203" pitchFamily="34" charset="0"/>
              </a:rPr>
              <a:t>ifrcorg.sharepoint.com</a:t>
            </a:r>
            <a:r>
              <a:rPr lang="en-US" b="0" i="0" u="none" strike="noStrike" dirty="0">
                <a:effectLst/>
                <a:latin typeface="Segoe UI" panose="020B0502040204020203" pitchFamily="34" charset="0"/>
              </a:rPr>
              <a:t>/:x:/r/sites/</a:t>
            </a:r>
            <a:r>
              <a:rPr lang="en-US" b="0" i="0" u="none" strike="noStrike" dirty="0" err="1">
                <a:effectLst/>
                <a:latin typeface="Segoe UI" panose="020B0502040204020203" pitchFamily="34" charset="0"/>
              </a:rPr>
              <a:t>TurkiyeEQEA-JointFolderTRCIFRC</a:t>
            </a:r>
            <a:r>
              <a:rPr lang="en-US" b="0" i="0" u="none" strike="noStrike" dirty="0">
                <a:effectLst/>
                <a:latin typeface="Segoe UI" panose="020B0502040204020203" pitchFamily="34" charset="0"/>
              </a:rPr>
              <a:t>/_layouts/15/</a:t>
            </a:r>
            <a:r>
              <a:rPr lang="en-US" b="0" i="0" u="none" strike="noStrike" dirty="0" err="1">
                <a:effectLst/>
                <a:latin typeface="Segoe UI" panose="020B0502040204020203" pitchFamily="34" charset="0"/>
              </a:rPr>
              <a:t>Doc.aspx?sourcedoc</a:t>
            </a:r>
            <a:r>
              <a:rPr lang="en-US" b="0" i="0" u="none" strike="noStrike" dirty="0">
                <a:effectLst/>
                <a:latin typeface="Segoe UI" panose="020B0502040204020203" pitchFamily="34" charset="0"/>
              </a:rPr>
              <a:t>=%7BE2549B8F-07E4-413F-8E7C-70BCAE406B3B%7D&amp;file=</a:t>
            </a:r>
            <a:r>
              <a:rPr lang="en-US" b="0" i="0" u="none" strike="noStrike" dirty="0" err="1">
                <a:effectLst/>
                <a:latin typeface="Segoe UI" panose="020B0502040204020203" pitchFamily="34" charset="0"/>
              </a:rPr>
              <a:t>trc_data.xlsx&amp;action</a:t>
            </a:r>
            <a:r>
              <a:rPr lang="en-US" b="0" i="0" u="none" strike="noStrike" dirty="0">
                <a:effectLst/>
                <a:latin typeface="Segoe UI" panose="020B0502040204020203" pitchFamily="34" charset="0"/>
              </a:rPr>
              <a:t>=</a:t>
            </a:r>
            <a:r>
              <a:rPr lang="en-US" b="0" i="0" u="none" strike="noStrike" dirty="0" err="1">
                <a:effectLst/>
                <a:latin typeface="Segoe UI" panose="020B0502040204020203" pitchFamily="34" charset="0"/>
              </a:rPr>
              <a:t>default&amp;mobileredirect</a:t>
            </a:r>
            <a:r>
              <a:rPr lang="en-US" b="0" i="0" u="none" strike="noStrike" dirty="0">
                <a:effectLst/>
                <a:latin typeface="Segoe UI" panose="020B0502040204020203" pitchFamily="34" charset="0"/>
              </a:rPr>
              <a:t>=</a:t>
            </a:r>
            <a:r>
              <a:rPr lang="en-US" b="0" i="0" u="none" strike="noStrike" dirty="0" err="1">
                <a:effectLst/>
                <a:latin typeface="Segoe UI" panose="020B0502040204020203" pitchFamily="34" charset="0"/>
              </a:rPr>
              <a:t>true&amp;cid</a:t>
            </a:r>
            <a:r>
              <a:rPr lang="en-US" b="0" i="0" u="none" strike="noStrike" dirty="0">
                <a:effectLst/>
                <a:latin typeface="Segoe UI" panose="020B0502040204020203" pitchFamily="34" charset="0"/>
              </a:rPr>
              <a:t>=b52e3be5-e30e-47b5-82e6-659425ddde3d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9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7930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ifrcorg.sharepoint.com</a:t>
            </a:r>
            <a:r>
              <a:rPr lang="en-US" dirty="0"/>
              <a:t>/:x:/r/sites/</a:t>
            </a:r>
            <a:r>
              <a:rPr lang="en-US" dirty="0" err="1"/>
              <a:t>TurkiyeEQEA-JointFolderTRCIFRC</a:t>
            </a:r>
            <a:r>
              <a:rPr lang="en-US" dirty="0"/>
              <a:t>/_layouts/15/</a:t>
            </a:r>
            <a:r>
              <a:rPr lang="en-US" dirty="0" err="1"/>
              <a:t>Doc.aspx?sourcedoc</a:t>
            </a:r>
            <a:r>
              <a:rPr lang="en-US" dirty="0"/>
              <a:t>=%7BE2549B8F-07E4-413F-8E7C-70BCAE406B3B%7D&amp;file=</a:t>
            </a:r>
            <a:r>
              <a:rPr lang="en-US" dirty="0" err="1"/>
              <a:t>trc_data.xlsx&amp;action</a:t>
            </a:r>
            <a:r>
              <a:rPr lang="en-US" dirty="0"/>
              <a:t>=</a:t>
            </a:r>
            <a:r>
              <a:rPr lang="en-US" dirty="0" err="1"/>
              <a:t>default&amp;mobileredirect</a:t>
            </a:r>
            <a:r>
              <a:rPr lang="en-US" dirty="0"/>
              <a:t>=</a:t>
            </a:r>
            <a:r>
              <a:rPr lang="en-US" dirty="0" err="1"/>
              <a:t>true&amp;cid</a:t>
            </a:r>
            <a:r>
              <a:rPr lang="en-US" dirty="0"/>
              <a:t>=b52e3be5-e30e-47b5-82e6-659425ddde3d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AF6ED-8285-E140-8959-2FB2B1FCAF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14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6DBBC3-86DC-5F4C-B2A9-988714CAC1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6587" cy="26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2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942823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10AC74-6651-E849-B07C-C83D55763DD6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333" y="9352284"/>
            <a:ext cx="719667" cy="1538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EF8EAE-BD4D-BF4C-AAA9-45CC4C307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413" y="0"/>
            <a:ext cx="2746587" cy="26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2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804"/>
            <a:ext cx="15544800" cy="3581953"/>
          </a:xfrm>
        </p:spPr>
        <p:txBody>
          <a:bodyPr anchor="b"/>
          <a:lstStyle>
            <a:lvl1pPr algn="ctr">
              <a:defRPr sz="90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91" indent="0" algn="ctr">
              <a:buNone/>
              <a:defRPr sz="3000"/>
            </a:lvl2pPr>
            <a:lvl3pPr marL="1371783" indent="0" algn="ctr">
              <a:buNone/>
              <a:defRPr sz="2700"/>
            </a:lvl3pPr>
            <a:lvl4pPr marL="2057674" indent="0" algn="ctr">
              <a:buNone/>
              <a:defRPr sz="2400"/>
            </a:lvl4pPr>
            <a:lvl5pPr marL="2743566" indent="0" algn="ctr">
              <a:buNone/>
              <a:defRPr sz="2400"/>
            </a:lvl5pPr>
            <a:lvl6pPr marL="3429457" indent="0" algn="ctr">
              <a:buNone/>
              <a:defRPr sz="2400"/>
            </a:lvl6pPr>
            <a:lvl7pPr marL="4115349" indent="0" algn="ctr">
              <a:buNone/>
              <a:defRPr sz="2400"/>
            </a:lvl7pPr>
            <a:lvl8pPr marL="4801240" indent="0" algn="ctr">
              <a:buNone/>
              <a:defRPr sz="2400"/>
            </a:lvl8pPr>
            <a:lvl9pPr marL="5487132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5556-0424-9749-8A40-B98A5A44A49A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44516-01FF-3745-AC81-F71DAD483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74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06D2001D-296E-D109-0998-A0FA6A9B1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1"/>
          <a:stretch/>
        </p:blipFill>
        <p:spPr>
          <a:xfrm>
            <a:off x="4315" y="0"/>
            <a:ext cx="18288000" cy="102885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C3F4D2-F875-BD4F-B83B-F27A931894EA}"/>
              </a:ext>
            </a:extLst>
          </p:cNvPr>
          <p:cNvSpPr/>
          <p:nvPr userDrawn="1"/>
        </p:nvSpPr>
        <p:spPr>
          <a:xfrm rot="18900000" flipH="1" flipV="1">
            <a:off x="5237048" y="6096294"/>
            <a:ext cx="17752544" cy="3778950"/>
          </a:xfrm>
          <a:prstGeom prst="rect">
            <a:avLst/>
          </a:prstGeom>
          <a:solidFill>
            <a:srgbClr val="011E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FF205456-8ECD-194C-AC27-FA37AF6AB2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716622" y="-2694562"/>
            <a:ext cx="20235672" cy="202356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A4BE0A-2405-3B4D-B459-F6467825FC42}"/>
              </a:ext>
            </a:extLst>
          </p:cNvPr>
          <p:cNvSpPr/>
          <p:nvPr userDrawn="1"/>
        </p:nvSpPr>
        <p:spPr>
          <a:xfrm rot="18900000">
            <a:off x="-2493619" y="-545547"/>
            <a:ext cx="7580100" cy="362558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7E1DF3-B6FE-1646-9E74-487807C74F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6587" cy="26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07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91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6DBBC3-86DC-5F4C-B2A9-988714CAC1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6587" cy="26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7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333" y="9352284"/>
            <a:ext cx="719667" cy="1538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F6A8E8-A439-E242-A384-AA001F0C3A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413" y="0"/>
            <a:ext cx="2746587" cy="26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0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333" y="9352284"/>
            <a:ext cx="719667" cy="15389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CDBC43-5708-7542-AEBD-02E226C16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171" y="0"/>
            <a:ext cx="2746587" cy="26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7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7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96F9BB-D834-7942-914A-12A6278D671D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333" y="9352284"/>
            <a:ext cx="719667" cy="1538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9EC8F4-17F2-E444-800B-3322C7DE1F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413" y="0"/>
            <a:ext cx="2746587" cy="26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AE113F-4104-7B4B-BCEC-32878E6D4279}"/>
              </a:ext>
            </a:extLst>
          </p:cNvPr>
          <p:cNvSpPr/>
          <p:nvPr userDrawn="1"/>
        </p:nvSpPr>
        <p:spPr>
          <a:xfrm rot="18900000">
            <a:off x="12735456" y="7087331"/>
            <a:ext cx="8322977" cy="411333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C7D1C5-83E5-D540-89AF-855CAB1074D5}"/>
              </a:ext>
            </a:extLst>
          </p:cNvPr>
          <p:cNvSpPr/>
          <p:nvPr userDrawn="1"/>
        </p:nvSpPr>
        <p:spPr>
          <a:xfrm rot="18900000">
            <a:off x="-2493619" y="-545547"/>
            <a:ext cx="7580100" cy="362558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07D238-3D96-9F43-BDAC-9FA1123FA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6587" cy="2683239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id="{9447A1D1-1B5C-E848-96B6-7F6C6F8B0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4958" y="5805497"/>
            <a:ext cx="10167255" cy="2490076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66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EDIT: </a:t>
            </a:r>
            <a:br>
              <a:rPr lang="en-US" dirty="0"/>
            </a:br>
            <a:r>
              <a:rPr lang="en-US" dirty="0"/>
              <a:t>THE HEADLINE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50362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AB59D8-6DBE-8341-B46F-0D6FE02417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6587" cy="2683239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F5EFF66-D2D9-684B-8ED9-238F84164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4958" y="5805497"/>
            <a:ext cx="10167255" cy="2490076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66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EDIT: </a:t>
            </a:r>
            <a:br>
              <a:rPr lang="en-US" dirty="0"/>
            </a:br>
            <a:r>
              <a:rPr lang="en-US" dirty="0"/>
              <a:t>THE HEADLINE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3881EF-09C3-3C4E-B7E9-9F9B004EE7D2}"/>
              </a:ext>
            </a:extLst>
          </p:cNvPr>
          <p:cNvSpPr txBox="1"/>
          <p:nvPr userDrawn="1"/>
        </p:nvSpPr>
        <p:spPr>
          <a:xfrm>
            <a:off x="11942955" y="9036862"/>
            <a:ext cx="519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2400" b="0" i="0" smtClean="0">
                <a:solidFill>
                  <a:schemeClr val="bg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5 March 2023</a:t>
            </a:fld>
            <a:endParaRPr lang="en-US" sz="2400" b="0" i="0" dirty="0">
              <a:solidFill>
                <a:schemeClr val="bg2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1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outdoor object, tent&#10;&#10;Description automatically generated">
            <a:extLst>
              <a:ext uri="{FF2B5EF4-FFF2-40B4-BE49-F238E27FC236}">
                <a16:creationId xmlns:a16="http://schemas.microsoft.com/office/drawing/2014/main" id="{16EB01BB-58D9-9244-9ED3-D48BE4C0E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1"/>
          <a:stretch/>
        </p:blipFill>
        <p:spPr>
          <a:xfrm>
            <a:off x="0" y="0"/>
            <a:ext cx="18288000" cy="103273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A4BE0A-2405-3B4D-B459-F6467825FC42}"/>
              </a:ext>
            </a:extLst>
          </p:cNvPr>
          <p:cNvSpPr/>
          <p:nvPr userDrawn="1"/>
        </p:nvSpPr>
        <p:spPr>
          <a:xfrm rot="18900000">
            <a:off x="13472697" y="7381399"/>
            <a:ext cx="7580100" cy="362558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7E1DF3-B6FE-1646-9E74-487807C74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169" y="7497875"/>
            <a:ext cx="2746587" cy="26832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4709E8-5947-4C5F-5878-2D257CD35331}"/>
              </a:ext>
            </a:extLst>
          </p:cNvPr>
          <p:cNvSpPr/>
          <p:nvPr userDrawn="1"/>
        </p:nvSpPr>
        <p:spPr>
          <a:xfrm rot="2700000" flipV="1">
            <a:off x="-6129346" y="4294798"/>
            <a:ext cx="17752544" cy="3778950"/>
          </a:xfrm>
          <a:prstGeom prst="rect">
            <a:avLst/>
          </a:prstGeom>
          <a:solidFill>
            <a:srgbClr val="011E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 descr="A sign in the dark&#10;&#10;Description automatically generated">
            <a:extLst>
              <a:ext uri="{FF2B5EF4-FFF2-40B4-BE49-F238E27FC236}">
                <a16:creationId xmlns:a16="http://schemas.microsoft.com/office/drawing/2014/main" id="{324B84E2-42F8-3763-80AD-0AD2B9F156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370910" y="-2130104"/>
            <a:ext cx="20235672" cy="2023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6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6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605" r:id="rId2"/>
    <p:sldLayoutId id="2147484599" r:id="rId3"/>
    <p:sldLayoutId id="2147484603" r:id="rId4"/>
    <p:sldLayoutId id="2147484601" r:id="rId5"/>
    <p:sldLayoutId id="2147484602" r:id="rId6"/>
    <p:sldLayoutId id="2147484467" r:id="rId7"/>
    <p:sldLayoutId id="2147484598" r:id="rId8"/>
    <p:sldLayoutId id="2147484600" r:id="rId9"/>
    <p:sldLayoutId id="2147484604" r:id="rId10"/>
    <p:sldLayoutId id="2147484617" r:id="rId11"/>
  </p:sldLayoutIdLst>
  <p:hf sldNum="0" hdr="0" ft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2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5" r:id="rId1"/>
    <p:sldLayoutId id="2147484616" r:id="rId2"/>
  </p:sldLayoutIdLst>
  <p:hf sldNum="0" hdr="0" ft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6.jpe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svg"/><Relationship Id="rId5" Type="http://schemas.openxmlformats.org/officeDocument/2006/relationships/image" Target="../media/image12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chart" Target="../charts/chart4.xml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3F7B14-8BBC-4148-B7F8-B4A1E4FB48DF}"/>
              </a:ext>
            </a:extLst>
          </p:cNvPr>
          <p:cNvSpPr txBox="1"/>
          <p:nvPr/>
        </p:nvSpPr>
        <p:spPr>
          <a:xfrm>
            <a:off x="928355" y="8873341"/>
            <a:ext cx="4392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6 March 2023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B05D99-B342-4945-96AF-D65815FD45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6859" y="7011820"/>
            <a:ext cx="8696325" cy="149383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5400" b="1" dirty="0" err="1">
                <a:solidFill>
                  <a:schemeClr val="bg2"/>
                </a:solidFill>
                <a:latin typeface="Montserrat" pitchFamily="2" charset="77"/>
              </a:rPr>
              <a:t>Coordination</a:t>
            </a:r>
            <a:r>
              <a:rPr lang="de-DE" sz="5400" b="1" dirty="0">
                <a:solidFill>
                  <a:schemeClr val="bg2"/>
                </a:solidFill>
                <a:latin typeface="Montserrat" pitchFamily="2" charset="77"/>
              </a:rPr>
              <a:t> Briefing</a:t>
            </a:r>
            <a:br>
              <a:rPr lang="de-DE" dirty="0">
                <a:solidFill>
                  <a:schemeClr val="bg2"/>
                </a:solidFill>
                <a:latin typeface="Montserrat" pitchFamily="2" charset="77"/>
              </a:rPr>
            </a:br>
            <a:r>
              <a:rPr lang="de-DE" sz="4400" b="0" dirty="0" err="1">
                <a:solidFill>
                  <a:schemeClr val="bg2"/>
                </a:solidFill>
                <a:latin typeface="Montserrat" pitchFamily="2" charset="77"/>
              </a:rPr>
              <a:t>Türkiye</a:t>
            </a:r>
            <a:r>
              <a:rPr lang="de-DE" sz="4400" b="0" dirty="0">
                <a:solidFill>
                  <a:schemeClr val="bg2"/>
                </a:solidFill>
                <a:latin typeface="Montserrat" pitchFamily="2" charset="77"/>
              </a:rPr>
              <a:t> </a:t>
            </a:r>
            <a:r>
              <a:rPr lang="de-DE" sz="4400" b="0" dirty="0" err="1">
                <a:solidFill>
                  <a:schemeClr val="bg2"/>
                </a:solidFill>
                <a:latin typeface="Montserrat" pitchFamily="2" charset="77"/>
              </a:rPr>
              <a:t>Earthquakes</a:t>
            </a:r>
            <a:endParaRPr lang="de-DE" b="0" dirty="0">
              <a:solidFill>
                <a:schemeClr val="bg2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736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98A48CE-D6B4-E27A-CE72-5F4FC7753596}"/>
              </a:ext>
            </a:extLst>
          </p:cNvPr>
          <p:cNvGrpSpPr/>
          <p:nvPr/>
        </p:nvGrpSpPr>
        <p:grpSpPr>
          <a:xfrm>
            <a:off x="3394637" y="7089843"/>
            <a:ext cx="4820474" cy="2400778"/>
            <a:chOff x="6579035" y="4953980"/>
            <a:chExt cx="2859011" cy="1170078"/>
          </a:xfrm>
        </p:grpSpPr>
        <p:pic>
          <p:nvPicPr>
            <p:cNvPr id="252" name="Picture 251">
              <a:extLst>
                <a:ext uri="{FF2B5EF4-FFF2-40B4-BE49-F238E27FC236}">
                  <a16:creationId xmlns:a16="http://schemas.microsoft.com/office/drawing/2014/main" id="{284DB3FE-DC73-215B-7D6E-ADEA07C89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127" b="26958"/>
            <a:stretch/>
          </p:blipFill>
          <p:spPr>
            <a:xfrm>
              <a:off x="6579035" y="4953980"/>
              <a:ext cx="2859011" cy="1170078"/>
            </a:xfrm>
            <a:prstGeom prst="rect">
              <a:avLst/>
            </a:prstGeom>
          </p:spPr>
        </p:pic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043AFD61-02A0-DC3B-0F3A-5F068B7FC74E}"/>
                </a:ext>
              </a:extLst>
            </p:cNvPr>
            <p:cNvSpPr/>
            <p:nvPr/>
          </p:nvSpPr>
          <p:spPr>
            <a:xfrm>
              <a:off x="7626655" y="5213448"/>
              <a:ext cx="802596" cy="448645"/>
            </a:xfrm>
            <a:custGeom>
              <a:avLst/>
              <a:gdLst>
                <a:gd name="connsiteX0" fmla="*/ 802596 w 802596"/>
                <a:gd name="connsiteY0" fmla="*/ 448645 h 448645"/>
                <a:gd name="connsiteX1" fmla="*/ 531071 w 802596"/>
                <a:gd name="connsiteY1" fmla="*/ 9413 h 448645"/>
                <a:gd name="connsiteX2" fmla="*/ 0 w 802596"/>
                <a:gd name="connsiteY2" fmla="*/ 137190 h 448645"/>
                <a:gd name="connsiteX3" fmla="*/ 0 w 802596"/>
                <a:gd name="connsiteY3" fmla="*/ 137190 h 44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596" h="448645">
                  <a:moveTo>
                    <a:pt x="802596" y="448645"/>
                  </a:moveTo>
                  <a:cubicBezTo>
                    <a:pt x="733716" y="254983"/>
                    <a:pt x="664837" y="61322"/>
                    <a:pt x="531071" y="9413"/>
                  </a:cubicBezTo>
                  <a:cubicBezTo>
                    <a:pt x="397305" y="-42496"/>
                    <a:pt x="0" y="137190"/>
                    <a:pt x="0" y="137190"/>
                  </a:cubicBezTo>
                  <a:lnTo>
                    <a:pt x="0" y="137190"/>
                  </a:lnTo>
                </a:path>
              </a:pathLst>
            </a:custGeom>
            <a:noFill/>
            <a:ln w="6350">
              <a:solidFill>
                <a:srgbClr val="6D6D6D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92B8CB76-0FF5-734D-C705-E80C27E5EDC2}"/>
                </a:ext>
              </a:extLst>
            </p:cNvPr>
            <p:cNvSpPr/>
            <p:nvPr/>
          </p:nvSpPr>
          <p:spPr>
            <a:xfrm>
              <a:off x="7043675" y="5066377"/>
              <a:ext cx="1381583" cy="607695"/>
            </a:xfrm>
            <a:custGeom>
              <a:avLst/>
              <a:gdLst>
                <a:gd name="connsiteX0" fmla="*/ 1381583 w 1381583"/>
                <a:gd name="connsiteY0" fmla="*/ 607695 h 607695"/>
                <a:gd name="connsiteX1" fmla="*/ 690791 w 1381583"/>
                <a:gd name="connsiteY1" fmla="*/ 36694 h 607695"/>
                <a:gd name="connsiteX2" fmla="*/ 0 w 1381583"/>
                <a:gd name="connsiteY2" fmla="*/ 104575 h 60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583" h="607695">
                  <a:moveTo>
                    <a:pt x="1381583" y="607695"/>
                  </a:moveTo>
                  <a:cubicBezTo>
                    <a:pt x="1151319" y="364121"/>
                    <a:pt x="921055" y="120547"/>
                    <a:pt x="690791" y="36694"/>
                  </a:cubicBezTo>
                  <a:cubicBezTo>
                    <a:pt x="460527" y="-47159"/>
                    <a:pt x="230263" y="28708"/>
                    <a:pt x="0" y="104575"/>
                  </a:cubicBezTo>
                </a:path>
              </a:pathLst>
            </a:custGeom>
            <a:noFill/>
            <a:ln w="6350">
              <a:solidFill>
                <a:srgbClr val="6D6D6D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155F3D6D-5947-CB42-59E0-C88F718571EC}"/>
                </a:ext>
              </a:extLst>
            </p:cNvPr>
            <p:cNvSpPr/>
            <p:nvPr/>
          </p:nvSpPr>
          <p:spPr>
            <a:xfrm>
              <a:off x="8429251" y="5592806"/>
              <a:ext cx="383329" cy="141161"/>
            </a:xfrm>
            <a:custGeom>
              <a:avLst/>
              <a:gdLst>
                <a:gd name="connsiteX0" fmla="*/ 0 w 383329"/>
                <a:gd name="connsiteY0" fmla="*/ 81266 h 141161"/>
                <a:gd name="connsiteX1" fmla="*/ 231594 w 383329"/>
                <a:gd name="connsiteY1" fmla="*/ 1405 h 141161"/>
                <a:gd name="connsiteX2" fmla="*/ 383329 w 383329"/>
                <a:gd name="connsiteY2" fmla="*/ 141161 h 141161"/>
                <a:gd name="connsiteX3" fmla="*/ 383329 w 383329"/>
                <a:gd name="connsiteY3" fmla="*/ 141161 h 14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329" h="141161">
                  <a:moveTo>
                    <a:pt x="0" y="81266"/>
                  </a:moveTo>
                  <a:cubicBezTo>
                    <a:pt x="83853" y="36344"/>
                    <a:pt x="167706" y="-8577"/>
                    <a:pt x="231594" y="1405"/>
                  </a:cubicBezTo>
                  <a:cubicBezTo>
                    <a:pt x="295482" y="11387"/>
                    <a:pt x="383329" y="141161"/>
                    <a:pt x="383329" y="141161"/>
                  </a:cubicBezTo>
                  <a:lnTo>
                    <a:pt x="383329" y="141161"/>
                  </a:lnTo>
                </a:path>
              </a:pathLst>
            </a:custGeom>
            <a:noFill/>
            <a:ln w="6350">
              <a:solidFill>
                <a:srgbClr val="6D6D6D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9248541C-44D5-68B3-44DF-2698E9EC65CB}"/>
                </a:ext>
              </a:extLst>
            </p:cNvPr>
            <p:cNvSpPr/>
            <p:nvPr/>
          </p:nvSpPr>
          <p:spPr>
            <a:xfrm>
              <a:off x="7819650" y="5522885"/>
              <a:ext cx="605608" cy="286949"/>
            </a:xfrm>
            <a:custGeom>
              <a:avLst/>
              <a:gdLst>
                <a:gd name="connsiteX0" fmla="*/ 605608 w 605608"/>
                <a:gd name="connsiteY0" fmla="*/ 155180 h 286949"/>
                <a:gd name="connsiteX1" fmla="*/ 78530 w 605608"/>
                <a:gd name="connsiteY1" fmla="*/ 3445 h 286949"/>
                <a:gd name="connsiteX2" fmla="*/ 2663 w 605608"/>
                <a:gd name="connsiteY2" fmla="*/ 286949 h 286949"/>
                <a:gd name="connsiteX3" fmla="*/ 2663 w 605608"/>
                <a:gd name="connsiteY3" fmla="*/ 286949 h 2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5608" h="286949">
                  <a:moveTo>
                    <a:pt x="605608" y="155180"/>
                  </a:moveTo>
                  <a:cubicBezTo>
                    <a:pt x="392314" y="68331"/>
                    <a:pt x="179021" y="-18517"/>
                    <a:pt x="78530" y="3445"/>
                  </a:cubicBezTo>
                  <a:cubicBezTo>
                    <a:pt x="-21961" y="25407"/>
                    <a:pt x="2663" y="286949"/>
                    <a:pt x="2663" y="286949"/>
                  </a:cubicBezTo>
                  <a:lnTo>
                    <a:pt x="2663" y="286949"/>
                  </a:lnTo>
                </a:path>
              </a:pathLst>
            </a:custGeom>
            <a:noFill/>
            <a:ln w="6350">
              <a:solidFill>
                <a:srgbClr val="6D6D6D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192FDF6F-2C67-A8E4-279E-E8CB8C5BF868}"/>
                </a:ext>
              </a:extLst>
            </p:cNvPr>
            <p:cNvSpPr/>
            <p:nvPr/>
          </p:nvSpPr>
          <p:spPr>
            <a:xfrm>
              <a:off x="7438983" y="5551978"/>
              <a:ext cx="986275" cy="221919"/>
            </a:xfrm>
            <a:custGeom>
              <a:avLst/>
              <a:gdLst>
                <a:gd name="connsiteX0" fmla="*/ 986275 w 986275"/>
                <a:gd name="connsiteY0" fmla="*/ 126087 h 221919"/>
                <a:gd name="connsiteX1" fmla="*/ 199651 w 986275"/>
                <a:gd name="connsiteY1" fmla="*/ 2303 h 221919"/>
                <a:gd name="connsiteX2" fmla="*/ 0 w 986275"/>
                <a:gd name="connsiteY2" fmla="*/ 221919 h 2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6275" h="221919">
                  <a:moveTo>
                    <a:pt x="986275" y="126087"/>
                  </a:moveTo>
                  <a:cubicBezTo>
                    <a:pt x="675152" y="56209"/>
                    <a:pt x="364030" y="-13669"/>
                    <a:pt x="199651" y="2303"/>
                  </a:cubicBezTo>
                  <a:cubicBezTo>
                    <a:pt x="35272" y="18275"/>
                    <a:pt x="17636" y="120097"/>
                    <a:pt x="0" y="221919"/>
                  </a:cubicBezTo>
                </a:path>
              </a:pathLst>
            </a:custGeom>
            <a:noFill/>
            <a:ln w="6350">
              <a:solidFill>
                <a:srgbClr val="6D6D6D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323C265D-1CA1-723B-857C-B41D7B753555}"/>
                </a:ext>
              </a:extLst>
            </p:cNvPr>
            <p:cNvSpPr/>
            <p:nvPr/>
          </p:nvSpPr>
          <p:spPr>
            <a:xfrm>
              <a:off x="8077866" y="5368900"/>
              <a:ext cx="351385" cy="305172"/>
            </a:xfrm>
            <a:custGeom>
              <a:avLst/>
              <a:gdLst>
                <a:gd name="connsiteX0" fmla="*/ 351385 w 351385"/>
                <a:gd name="connsiteY0" fmla="*/ 305172 h 305172"/>
                <a:gd name="connsiteX1" fmla="*/ 155727 w 351385"/>
                <a:gd name="connsiteY1" fmla="*/ 5696 h 305172"/>
                <a:gd name="connsiteX2" fmla="*/ 0 w 351385"/>
                <a:gd name="connsiteY2" fmla="*/ 137465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1385" h="305172">
                  <a:moveTo>
                    <a:pt x="351385" y="305172"/>
                  </a:moveTo>
                  <a:cubicBezTo>
                    <a:pt x="282838" y="169409"/>
                    <a:pt x="214291" y="33647"/>
                    <a:pt x="155727" y="5696"/>
                  </a:cubicBezTo>
                  <a:cubicBezTo>
                    <a:pt x="97163" y="-22255"/>
                    <a:pt x="48581" y="57605"/>
                    <a:pt x="0" y="137465"/>
                  </a:cubicBezTo>
                </a:path>
              </a:pathLst>
            </a:custGeom>
            <a:noFill/>
            <a:ln w="6350">
              <a:solidFill>
                <a:srgbClr val="6D6D6D"/>
              </a:solidFill>
              <a:headEnd type="oval" w="sm" len="sm"/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9655DDEB-3984-310D-C16F-7565C689D5AF}"/>
                </a:ext>
              </a:extLst>
            </p:cNvPr>
            <p:cNvSpPr/>
            <p:nvPr/>
          </p:nvSpPr>
          <p:spPr>
            <a:xfrm>
              <a:off x="7047668" y="5512458"/>
              <a:ext cx="1389569" cy="257446"/>
            </a:xfrm>
            <a:custGeom>
              <a:avLst/>
              <a:gdLst>
                <a:gd name="connsiteX0" fmla="*/ 1389569 w 1389569"/>
                <a:gd name="connsiteY0" fmla="*/ 161614 h 257446"/>
                <a:gd name="connsiteX1" fmla="*/ 335413 w 1389569"/>
                <a:gd name="connsiteY1" fmla="*/ 1893 h 257446"/>
                <a:gd name="connsiteX2" fmla="*/ 0 w 1389569"/>
                <a:gd name="connsiteY2" fmla="*/ 257446 h 2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9569" h="257446">
                  <a:moveTo>
                    <a:pt x="1389569" y="161614"/>
                  </a:moveTo>
                  <a:cubicBezTo>
                    <a:pt x="978288" y="73767"/>
                    <a:pt x="567008" y="-14079"/>
                    <a:pt x="335413" y="1893"/>
                  </a:cubicBezTo>
                  <a:cubicBezTo>
                    <a:pt x="103818" y="17865"/>
                    <a:pt x="51909" y="137655"/>
                    <a:pt x="0" y="257446"/>
                  </a:cubicBezTo>
                </a:path>
              </a:pathLst>
            </a:custGeom>
            <a:noFill/>
            <a:ln w="6350">
              <a:solidFill>
                <a:srgbClr val="6D6D6D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78B03D3-15E2-E025-4511-168D13BB1B6F}"/>
                </a:ext>
              </a:extLst>
            </p:cNvPr>
            <p:cNvSpPr/>
            <p:nvPr/>
          </p:nvSpPr>
          <p:spPr>
            <a:xfrm>
              <a:off x="6996223" y="5406542"/>
              <a:ext cx="1440712" cy="271244"/>
            </a:xfrm>
            <a:custGeom>
              <a:avLst/>
              <a:gdLst>
                <a:gd name="connsiteX0" fmla="*/ 1440712 w 1440712"/>
                <a:gd name="connsiteY0" fmla="*/ 271244 h 271244"/>
                <a:gd name="connsiteX1" fmla="*/ 308344 w 1440712"/>
                <a:gd name="connsiteY1" fmla="*/ 114 h 271244"/>
                <a:gd name="connsiteX2" fmla="*/ 0 w 1440712"/>
                <a:gd name="connsiteY2" fmla="*/ 244663 h 271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0712" h="271244">
                  <a:moveTo>
                    <a:pt x="1440712" y="271244"/>
                  </a:moveTo>
                  <a:cubicBezTo>
                    <a:pt x="994587" y="137894"/>
                    <a:pt x="548463" y="4544"/>
                    <a:pt x="308344" y="114"/>
                  </a:cubicBezTo>
                  <a:cubicBezTo>
                    <a:pt x="68225" y="-4316"/>
                    <a:pt x="34112" y="120173"/>
                    <a:pt x="0" y="244663"/>
                  </a:cubicBezTo>
                </a:path>
              </a:pathLst>
            </a:custGeom>
            <a:noFill/>
            <a:ln w="6350">
              <a:solidFill>
                <a:srgbClr val="6D6D6D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0BE2869-46D2-2AE6-3137-AFE288B55794}"/>
                </a:ext>
              </a:extLst>
            </p:cNvPr>
            <p:cNvSpPr/>
            <p:nvPr/>
          </p:nvSpPr>
          <p:spPr>
            <a:xfrm>
              <a:off x="6852684" y="5352677"/>
              <a:ext cx="1578935" cy="325109"/>
            </a:xfrm>
            <a:custGeom>
              <a:avLst/>
              <a:gdLst>
                <a:gd name="connsiteX0" fmla="*/ 1578935 w 1578935"/>
                <a:gd name="connsiteY0" fmla="*/ 325109 h 325109"/>
                <a:gd name="connsiteX1" fmla="*/ 303028 w 1578935"/>
                <a:gd name="connsiteY1" fmla="*/ 816 h 325109"/>
                <a:gd name="connsiteX2" fmla="*/ 0 w 1578935"/>
                <a:gd name="connsiteY2" fmla="*/ 250681 h 32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935" h="325109">
                  <a:moveTo>
                    <a:pt x="1578935" y="325109"/>
                  </a:moveTo>
                  <a:cubicBezTo>
                    <a:pt x="1072559" y="169165"/>
                    <a:pt x="566184" y="13221"/>
                    <a:pt x="303028" y="816"/>
                  </a:cubicBezTo>
                  <a:cubicBezTo>
                    <a:pt x="39872" y="-11589"/>
                    <a:pt x="19936" y="119546"/>
                    <a:pt x="0" y="250681"/>
                  </a:cubicBezTo>
                </a:path>
              </a:pathLst>
            </a:custGeom>
            <a:noFill/>
            <a:ln w="6350">
              <a:solidFill>
                <a:srgbClr val="6D6D6D"/>
              </a:solidFill>
              <a:tailEnd type="stealth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4B801B7-123F-BF44-3584-41EBD0BE6F17}"/>
              </a:ext>
            </a:extLst>
          </p:cNvPr>
          <p:cNvGrpSpPr/>
          <p:nvPr/>
        </p:nvGrpSpPr>
        <p:grpSpPr>
          <a:xfrm>
            <a:off x="-4024" y="-284349"/>
            <a:ext cx="17486195" cy="7301260"/>
            <a:chOff x="215432" y="-284349"/>
            <a:chExt cx="17486195" cy="7301260"/>
          </a:xfrm>
        </p:grpSpPr>
        <p:pic>
          <p:nvPicPr>
            <p:cNvPr id="62" name="Picture 61" descr="Map&#10;&#10;Description automatically generated">
              <a:extLst>
                <a:ext uri="{FF2B5EF4-FFF2-40B4-BE49-F238E27FC236}">
                  <a16:creationId xmlns:a16="http://schemas.microsoft.com/office/drawing/2014/main" id="{27B0DE42-9250-CE2E-38F1-E414EB241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634" r="2616"/>
            <a:stretch/>
          </p:blipFill>
          <p:spPr>
            <a:xfrm>
              <a:off x="215432" y="-284349"/>
              <a:ext cx="17486195" cy="7301260"/>
            </a:xfrm>
            <a:prstGeom prst="rect">
              <a:avLst/>
            </a:prstGeom>
          </p:spPr>
        </p:pic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7CF33458-DF63-7B85-F878-1BC71BFD2770}"/>
                </a:ext>
              </a:extLst>
            </p:cNvPr>
            <p:cNvCxnSpPr>
              <a:cxnSpLocks/>
            </p:cNvCxnSpPr>
            <p:nvPr/>
          </p:nvCxnSpPr>
          <p:spPr>
            <a:xfrm>
              <a:off x="7804249" y="6661763"/>
              <a:ext cx="369533" cy="0"/>
            </a:xfrm>
            <a:prstGeom prst="line">
              <a:avLst/>
            </a:prstGeom>
            <a:ln>
              <a:solidFill>
                <a:srgbClr val="6D6D6D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D3D4C8-C6D8-E5FA-0FB6-959DCED35FD2}"/>
                </a:ext>
              </a:extLst>
            </p:cNvPr>
            <p:cNvSpPr txBox="1"/>
            <p:nvPr/>
          </p:nvSpPr>
          <p:spPr>
            <a:xfrm>
              <a:off x="6966850" y="5116935"/>
              <a:ext cx="1081454" cy="27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E4E1E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ADANA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4C93DD4-7A0A-50E0-56B0-C506EF6EC308}"/>
                </a:ext>
              </a:extLst>
            </p:cNvPr>
            <p:cNvSpPr txBox="1"/>
            <p:nvPr/>
          </p:nvSpPr>
          <p:spPr>
            <a:xfrm>
              <a:off x="7897654" y="5271190"/>
              <a:ext cx="1081454" cy="27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E4E1E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OSMANIYE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D3EAB9-7DC5-6E35-5C60-DB819CFC0544}"/>
                </a:ext>
              </a:extLst>
            </p:cNvPr>
            <p:cNvSpPr txBox="1"/>
            <p:nvPr/>
          </p:nvSpPr>
          <p:spPr>
            <a:xfrm>
              <a:off x="7747003" y="6254259"/>
              <a:ext cx="1081454" cy="27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E4E1E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HATAY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CCB074-A370-4663-0D4E-93B224B2AEC4}"/>
                </a:ext>
              </a:extLst>
            </p:cNvPr>
            <p:cNvSpPr txBox="1"/>
            <p:nvPr/>
          </p:nvSpPr>
          <p:spPr>
            <a:xfrm>
              <a:off x="8329088" y="4549027"/>
              <a:ext cx="1570061" cy="27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E4E1E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KAHRAMANMARAS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87628B-70E1-E061-CE7B-8B44264C5246}"/>
                </a:ext>
              </a:extLst>
            </p:cNvPr>
            <p:cNvSpPr txBox="1"/>
            <p:nvPr/>
          </p:nvSpPr>
          <p:spPr>
            <a:xfrm>
              <a:off x="9620377" y="3767393"/>
              <a:ext cx="1570061" cy="27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E4E1E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MALATYA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4D5FA9D-F8A2-82CD-8B91-2F1ABBDA1479}"/>
                </a:ext>
              </a:extLst>
            </p:cNvPr>
            <p:cNvSpPr txBox="1"/>
            <p:nvPr/>
          </p:nvSpPr>
          <p:spPr>
            <a:xfrm>
              <a:off x="8607128" y="5734148"/>
              <a:ext cx="1570061" cy="27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E4E1E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KILIS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A40E8CA-3A2F-990B-FFB1-CED0B5890E15}"/>
                </a:ext>
              </a:extLst>
            </p:cNvPr>
            <p:cNvSpPr txBox="1"/>
            <p:nvPr/>
          </p:nvSpPr>
          <p:spPr>
            <a:xfrm>
              <a:off x="8979108" y="5437340"/>
              <a:ext cx="1570061" cy="27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E4E1E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GAZIANTEP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8FF97D3-7EE8-0E77-EEDC-90830A143BD9}"/>
                </a:ext>
              </a:extLst>
            </p:cNvPr>
            <p:cNvSpPr txBox="1"/>
            <p:nvPr/>
          </p:nvSpPr>
          <p:spPr>
            <a:xfrm>
              <a:off x="9842900" y="4672771"/>
              <a:ext cx="1570061" cy="27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E4E1E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ADIYAMAN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E2D6341-1DEC-F1BC-9005-C115FF205EE9}"/>
                </a:ext>
              </a:extLst>
            </p:cNvPr>
            <p:cNvSpPr txBox="1"/>
            <p:nvPr/>
          </p:nvSpPr>
          <p:spPr>
            <a:xfrm>
              <a:off x="10872997" y="5319548"/>
              <a:ext cx="1570061" cy="27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E4E1E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SANLIURFA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FAE4EEC-9736-A3D5-246A-51306837FFF6}"/>
                </a:ext>
              </a:extLst>
            </p:cNvPr>
            <p:cNvSpPr txBox="1"/>
            <p:nvPr/>
          </p:nvSpPr>
          <p:spPr>
            <a:xfrm>
              <a:off x="12236621" y="4315842"/>
              <a:ext cx="1570061" cy="27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E4E1E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DIYARBAKIR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DBF7FF7-D061-0254-246E-C47F95143AD0}"/>
                </a:ext>
              </a:extLst>
            </p:cNvPr>
            <p:cNvSpPr txBox="1"/>
            <p:nvPr/>
          </p:nvSpPr>
          <p:spPr>
            <a:xfrm>
              <a:off x="11094817" y="3711443"/>
              <a:ext cx="1570061" cy="27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E4E1E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ELEZIG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9D6E28F8-3170-6251-7B1B-23C3FEA23BFC}"/>
                </a:ext>
              </a:extLst>
            </p:cNvPr>
            <p:cNvSpPr/>
            <p:nvPr/>
          </p:nvSpPr>
          <p:spPr>
            <a:xfrm>
              <a:off x="5494426" y="4234551"/>
              <a:ext cx="1945395" cy="496046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 descr="Logo, icon&#10;&#10;Description automatically generated">
              <a:extLst>
                <a:ext uri="{FF2B5EF4-FFF2-40B4-BE49-F238E27FC236}">
                  <a16:creationId xmlns:a16="http://schemas.microsoft.com/office/drawing/2014/main" id="{C43F174B-B06E-858B-53E2-82B788B6F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6990" y="4234551"/>
              <a:ext cx="462614" cy="462614"/>
            </a:xfrm>
            <a:prstGeom prst="rect">
              <a:avLst/>
            </a:prstGeom>
          </p:spPr>
        </p:pic>
        <p:pic>
          <p:nvPicPr>
            <p:cNvPr id="61" name="Picture 60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9F355B40-F7FA-23A4-A385-2BB5CB7B8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862" y="4212486"/>
              <a:ext cx="506258" cy="506743"/>
            </a:xfrm>
            <a:prstGeom prst="rect">
              <a:avLst/>
            </a:prstGeom>
          </p:spPr>
        </p:pic>
        <p:pic>
          <p:nvPicPr>
            <p:cNvPr id="66" name="Picture 65" descr="Logo&#10;&#10;Description automatically generated">
              <a:extLst>
                <a:ext uri="{FF2B5EF4-FFF2-40B4-BE49-F238E27FC236}">
                  <a16:creationId xmlns:a16="http://schemas.microsoft.com/office/drawing/2014/main" id="{227AC253-1D69-9D3B-1048-46B7E678D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740" y="4236713"/>
              <a:ext cx="484234" cy="484234"/>
            </a:xfrm>
            <a:prstGeom prst="rect">
              <a:avLst/>
            </a:prstGeom>
          </p:spPr>
        </p:pic>
        <p:cxnSp>
          <p:nvCxnSpPr>
            <p:cNvPr id="71" name="Elbow Connector 70">
              <a:extLst>
                <a:ext uri="{FF2B5EF4-FFF2-40B4-BE49-F238E27FC236}">
                  <a16:creationId xmlns:a16="http://schemas.microsoft.com/office/drawing/2014/main" id="{5C18964C-7105-EB0C-FB2F-3DEC2795A680}"/>
                </a:ext>
              </a:extLst>
            </p:cNvPr>
            <p:cNvCxnSpPr>
              <a:cxnSpLocks/>
              <a:stCxn id="64" idx="3"/>
              <a:endCxn id="44" idx="0"/>
            </p:cNvCxnSpPr>
            <p:nvPr/>
          </p:nvCxnSpPr>
          <p:spPr>
            <a:xfrm>
              <a:off x="7439821" y="4482574"/>
              <a:ext cx="67756" cy="634361"/>
            </a:xfrm>
            <a:prstGeom prst="bentConnector2">
              <a:avLst/>
            </a:prstGeom>
            <a:ln>
              <a:solidFill>
                <a:srgbClr val="6D6D6D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2B1456B5-33DD-EE15-1780-8936CF3E0FEA}"/>
                </a:ext>
              </a:extLst>
            </p:cNvPr>
            <p:cNvSpPr/>
            <p:nvPr/>
          </p:nvSpPr>
          <p:spPr>
            <a:xfrm>
              <a:off x="6693238" y="3524116"/>
              <a:ext cx="1417755" cy="496046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54485B07-B643-5539-301E-7B579C3B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240" y="3508930"/>
              <a:ext cx="506258" cy="506743"/>
            </a:xfrm>
            <a:prstGeom prst="rect">
              <a:avLst/>
            </a:prstGeom>
          </p:spPr>
        </p:pic>
        <p:pic>
          <p:nvPicPr>
            <p:cNvPr id="74" name="Picture 73" descr="Logo&#10;&#10;Description automatically generated">
              <a:extLst>
                <a:ext uri="{FF2B5EF4-FFF2-40B4-BE49-F238E27FC236}">
                  <a16:creationId xmlns:a16="http://schemas.microsoft.com/office/drawing/2014/main" id="{A9E3FF53-E417-969C-5BFE-F8413E8B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754" y="3521321"/>
              <a:ext cx="484234" cy="484234"/>
            </a:xfrm>
            <a:prstGeom prst="rect">
              <a:avLst/>
            </a:prstGeom>
          </p:spPr>
        </p:pic>
        <p:pic>
          <p:nvPicPr>
            <p:cNvPr id="75" name="Picture 74" descr="Logo, icon&#10;&#10;Description automatically generated">
              <a:extLst>
                <a:ext uri="{FF2B5EF4-FFF2-40B4-BE49-F238E27FC236}">
                  <a16:creationId xmlns:a16="http://schemas.microsoft.com/office/drawing/2014/main" id="{7CB91602-F9AA-B2A4-AAC8-2B11D58B7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14245" y="3523538"/>
              <a:ext cx="462614" cy="462614"/>
            </a:xfrm>
            <a:prstGeom prst="rect">
              <a:avLst/>
            </a:prstGeom>
          </p:spPr>
        </p:pic>
        <p:cxnSp>
          <p:nvCxnSpPr>
            <p:cNvPr id="77" name="Elbow Connector 76">
              <a:extLst>
                <a:ext uri="{FF2B5EF4-FFF2-40B4-BE49-F238E27FC236}">
                  <a16:creationId xmlns:a16="http://schemas.microsoft.com/office/drawing/2014/main" id="{A5D70366-8F82-1ACE-F157-A9D6C04516DC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>
              <a:off x="8110994" y="3772140"/>
              <a:ext cx="62788" cy="1353839"/>
            </a:xfrm>
            <a:prstGeom prst="bentConnector2">
              <a:avLst/>
            </a:prstGeom>
            <a:ln>
              <a:solidFill>
                <a:srgbClr val="6D6D6D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B6993391-71AF-C451-E189-2EC74D351251}"/>
                </a:ext>
              </a:extLst>
            </p:cNvPr>
            <p:cNvSpPr/>
            <p:nvPr/>
          </p:nvSpPr>
          <p:spPr>
            <a:xfrm>
              <a:off x="6693238" y="2802753"/>
              <a:ext cx="1955378" cy="496046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4" name="Picture 93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2762C152-BCB3-28A8-7797-33F9D6BC4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187" y="2780492"/>
              <a:ext cx="506258" cy="506743"/>
            </a:xfrm>
            <a:prstGeom prst="rect">
              <a:avLst/>
            </a:prstGeom>
          </p:spPr>
        </p:pic>
        <p:pic>
          <p:nvPicPr>
            <p:cNvPr id="95" name="Picture 94" descr="Logo&#10;&#10;Description automatically generated">
              <a:extLst>
                <a:ext uri="{FF2B5EF4-FFF2-40B4-BE49-F238E27FC236}">
                  <a16:creationId xmlns:a16="http://schemas.microsoft.com/office/drawing/2014/main" id="{1F3AEA05-97E7-AD18-1D6F-2FB9EF473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224" y="2804719"/>
              <a:ext cx="484234" cy="484234"/>
            </a:xfrm>
            <a:prstGeom prst="rect">
              <a:avLst/>
            </a:prstGeom>
          </p:spPr>
        </p:pic>
        <p:pic>
          <p:nvPicPr>
            <p:cNvPr id="96" name="Picture 95" descr="Logo, icon&#10;&#10;Description automatically generated">
              <a:extLst>
                <a:ext uri="{FF2B5EF4-FFF2-40B4-BE49-F238E27FC236}">
                  <a16:creationId xmlns:a16="http://schemas.microsoft.com/office/drawing/2014/main" id="{3CF17084-CFA2-67A7-DA01-B037F9113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4240" y="2812564"/>
              <a:ext cx="462614" cy="462614"/>
            </a:xfrm>
            <a:prstGeom prst="rect">
              <a:avLst/>
            </a:prstGeom>
          </p:spPr>
        </p:pic>
        <p:cxnSp>
          <p:nvCxnSpPr>
            <p:cNvPr id="109" name="Elbow Connector 108">
              <a:extLst>
                <a:ext uri="{FF2B5EF4-FFF2-40B4-BE49-F238E27FC236}">
                  <a16:creationId xmlns:a16="http://schemas.microsoft.com/office/drawing/2014/main" id="{0E1A7028-3758-67D0-B05C-DCE9579E0EE7}"/>
                </a:ext>
              </a:extLst>
            </p:cNvPr>
            <p:cNvCxnSpPr>
              <a:cxnSpLocks/>
            </p:cNvCxnSpPr>
            <p:nvPr/>
          </p:nvCxnSpPr>
          <p:spPr>
            <a:xfrm>
              <a:off x="8648617" y="3019732"/>
              <a:ext cx="62788" cy="1353839"/>
            </a:xfrm>
            <a:prstGeom prst="bentConnector2">
              <a:avLst/>
            </a:prstGeom>
            <a:ln>
              <a:solidFill>
                <a:srgbClr val="6D6D6D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aphic 71">
              <a:extLst>
                <a:ext uri="{FF2B5EF4-FFF2-40B4-BE49-F238E27FC236}">
                  <a16:creationId xmlns:a16="http://schemas.microsoft.com/office/drawing/2014/main" id="{136BB3DB-6274-ECE5-414E-2FF38FDB6BAD}"/>
                </a:ext>
              </a:extLst>
            </p:cNvPr>
            <p:cNvGrpSpPr/>
            <p:nvPr/>
          </p:nvGrpSpPr>
          <p:grpSpPr>
            <a:xfrm>
              <a:off x="8122633" y="2844224"/>
              <a:ext cx="376473" cy="425552"/>
              <a:chOff x="3751806" y="4681476"/>
              <a:chExt cx="173326" cy="195921"/>
            </a:xfrm>
            <a:noFill/>
          </p:grpSpPr>
          <p:sp>
            <p:nvSpPr>
              <p:cNvPr id="80" name="Freeform: Shape 278">
                <a:extLst>
                  <a:ext uri="{FF2B5EF4-FFF2-40B4-BE49-F238E27FC236}">
                    <a16:creationId xmlns:a16="http://schemas.microsoft.com/office/drawing/2014/main" id="{70382ECE-8757-E0CD-BDF3-A2F37C0CCE7C}"/>
                  </a:ext>
                </a:extLst>
              </p:cNvPr>
              <p:cNvSpPr/>
              <p:nvPr/>
            </p:nvSpPr>
            <p:spPr>
              <a:xfrm>
                <a:off x="3864288" y="4806610"/>
                <a:ext cx="19395" cy="19395"/>
              </a:xfrm>
              <a:custGeom>
                <a:avLst/>
                <a:gdLst>
                  <a:gd name="connsiteX0" fmla="*/ 19395 w 19395"/>
                  <a:gd name="connsiteY0" fmla="*/ 9698 h 19395"/>
                  <a:gd name="connsiteX1" fmla="*/ 9698 w 19395"/>
                  <a:gd name="connsiteY1" fmla="*/ 19395 h 19395"/>
                  <a:gd name="connsiteX2" fmla="*/ 0 w 19395"/>
                  <a:gd name="connsiteY2" fmla="*/ 9698 h 19395"/>
                  <a:gd name="connsiteX3" fmla="*/ 9698 w 19395"/>
                  <a:gd name="connsiteY3" fmla="*/ 0 h 19395"/>
                  <a:gd name="connsiteX4" fmla="*/ 19395 w 19395"/>
                  <a:gd name="connsiteY4" fmla="*/ 9698 h 1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5" h="19395">
                    <a:moveTo>
                      <a:pt x="19395" y="9698"/>
                    </a:moveTo>
                    <a:cubicBezTo>
                      <a:pt x="19395" y="15053"/>
                      <a:pt x="15053" y="19395"/>
                      <a:pt x="9698" y="19395"/>
                    </a:cubicBezTo>
                    <a:cubicBezTo>
                      <a:pt x="4342" y="19395"/>
                      <a:pt x="0" y="15053"/>
                      <a:pt x="0" y="9698"/>
                    </a:cubicBezTo>
                    <a:cubicBezTo>
                      <a:pt x="0" y="4342"/>
                      <a:pt x="4342" y="0"/>
                      <a:pt x="9698" y="0"/>
                    </a:cubicBezTo>
                    <a:cubicBezTo>
                      <a:pt x="15053" y="0"/>
                      <a:pt x="19395" y="4342"/>
                      <a:pt x="19395" y="9698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279">
                <a:extLst>
                  <a:ext uri="{FF2B5EF4-FFF2-40B4-BE49-F238E27FC236}">
                    <a16:creationId xmlns:a16="http://schemas.microsoft.com/office/drawing/2014/main" id="{CB8E54F0-A7FE-C29E-6B51-08154201F155}"/>
                  </a:ext>
                </a:extLst>
              </p:cNvPr>
              <p:cNvSpPr/>
              <p:nvPr/>
            </p:nvSpPr>
            <p:spPr>
              <a:xfrm>
                <a:off x="3853015" y="4816307"/>
                <a:ext cx="7827" cy="61040"/>
              </a:xfrm>
              <a:custGeom>
                <a:avLst/>
                <a:gdLst>
                  <a:gd name="connsiteX0" fmla="*/ 7827 w 7827"/>
                  <a:gd name="connsiteY0" fmla="*/ 61041 h 61040"/>
                  <a:gd name="connsiteX1" fmla="*/ 7827 w 7827"/>
                  <a:gd name="connsiteY1" fmla="*/ 20724 h 61040"/>
                  <a:gd name="connsiteX2" fmla="*/ 0 w 7827"/>
                  <a:gd name="connsiteY2" fmla="*/ 0 h 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27" h="61040">
                    <a:moveTo>
                      <a:pt x="7827" y="61041"/>
                    </a:moveTo>
                    <a:lnTo>
                      <a:pt x="7827" y="20724"/>
                    </a:lnTo>
                    <a:lnTo>
                      <a:pt x="0" y="0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280">
                <a:extLst>
                  <a:ext uri="{FF2B5EF4-FFF2-40B4-BE49-F238E27FC236}">
                    <a16:creationId xmlns:a16="http://schemas.microsoft.com/office/drawing/2014/main" id="{AEB75BA5-1232-33AE-0A95-0A2BBD66160A}"/>
                  </a:ext>
                </a:extLst>
              </p:cNvPr>
              <p:cNvSpPr/>
              <p:nvPr/>
            </p:nvSpPr>
            <p:spPr>
              <a:xfrm rot="-4846898">
                <a:off x="3812471" y="4727505"/>
                <a:ext cx="20183" cy="20183"/>
              </a:xfrm>
              <a:custGeom>
                <a:avLst/>
                <a:gdLst>
                  <a:gd name="connsiteX0" fmla="*/ 20183 w 20183"/>
                  <a:gd name="connsiteY0" fmla="*/ 10092 h 20183"/>
                  <a:gd name="connsiteX1" fmla="*/ 10092 w 20183"/>
                  <a:gd name="connsiteY1" fmla="*/ 20183 h 20183"/>
                  <a:gd name="connsiteX2" fmla="*/ 0 w 20183"/>
                  <a:gd name="connsiteY2" fmla="*/ 10092 h 20183"/>
                  <a:gd name="connsiteX3" fmla="*/ 10092 w 20183"/>
                  <a:gd name="connsiteY3" fmla="*/ 0 h 20183"/>
                  <a:gd name="connsiteX4" fmla="*/ 20183 w 20183"/>
                  <a:gd name="connsiteY4" fmla="*/ 10092 h 2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83" h="20183">
                    <a:moveTo>
                      <a:pt x="20183" y="10092"/>
                    </a:moveTo>
                    <a:cubicBezTo>
                      <a:pt x="20183" y="15665"/>
                      <a:pt x="15665" y="20183"/>
                      <a:pt x="10092" y="20183"/>
                    </a:cubicBezTo>
                    <a:cubicBezTo>
                      <a:pt x="4518" y="20183"/>
                      <a:pt x="0" y="15665"/>
                      <a:pt x="0" y="10092"/>
                    </a:cubicBezTo>
                    <a:cubicBezTo>
                      <a:pt x="0" y="4518"/>
                      <a:pt x="4518" y="0"/>
                      <a:pt x="10092" y="0"/>
                    </a:cubicBezTo>
                    <a:cubicBezTo>
                      <a:pt x="15665" y="0"/>
                      <a:pt x="20183" y="4518"/>
                      <a:pt x="20183" y="10092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83" name="Graphic 71">
                <a:extLst>
                  <a:ext uri="{FF2B5EF4-FFF2-40B4-BE49-F238E27FC236}">
                    <a16:creationId xmlns:a16="http://schemas.microsoft.com/office/drawing/2014/main" id="{3F7EDA4B-CE56-FF5A-5E29-A8C9B3F2D123}"/>
                  </a:ext>
                </a:extLst>
              </p:cNvPr>
              <p:cNvGrpSpPr/>
              <p:nvPr/>
            </p:nvGrpSpPr>
            <p:grpSpPr>
              <a:xfrm>
                <a:off x="3793993" y="4759254"/>
                <a:ext cx="57102" cy="118143"/>
                <a:chOff x="3793993" y="4759254"/>
                <a:chExt cx="57102" cy="118143"/>
              </a:xfrm>
              <a:noFill/>
            </p:grpSpPr>
            <p:sp>
              <p:nvSpPr>
                <p:cNvPr id="92" name="Freeform: Shape 290">
                  <a:extLst>
                    <a:ext uri="{FF2B5EF4-FFF2-40B4-BE49-F238E27FC236}">
                      <a16:creationId xmlns:a16="http://schemas.microsoft.com/office/drawing/2014/main" id="{640F27C3-7AE8-C459-ECF0-0D5EA840D5A8}"/>
                    </a:ext>
                  </a:extLst>
                </p:cNvPr>
                <p:cNvSpPr/>
                <p:nvPr/>
              </p:nvSpPr>
              <p:spPr>
                <a:xfrm>
                  <a:off x="3833472" y="4759254"/>
                  <a:ext cx="17623" cy="118143"/>
                </a:xfrm>
                <a:custGeom>
                  <a:avLst/>
                  <a:gdLst>
                    <a:gd name="connsiteX0" fmla="*/ 17623 w 17623"/>
                    <a:gd name="connsiteY0" fmla="*/ 52328 h 118143"/>
                    <a:gd name="connsiteX1" fmla="*/ 394 w 17623"/>
                    <a:gd name="connsiteY1" fmla="*/ 0 h 118143"/>
                    <a:gd name="connsiteX2" fmla="*/ 0 w 17623"/>
                    <a:gd name="connsiteY2" fmla="*/ 0 h 118143"/>
                    <a:gd name="connsiteX3" fmla="*/ 49 w 17623"/>
                    <a:gd name="connsiteY3" fmla="*/ 118144 h 118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23" h="118143">
                      <a:moveTo>
                        <a:pt x="17623" y="52328"/>
                      </a:moveTo>
                      <a:lnTo>
                        <a:pt x="394" y="0"/>
                      </a:lnTo>
                      <a:lnTo>
                        <a:pt x="0" y="0"/>
                      </a:lnTo>
                      <a:lnTo>
                        <a:pt x="49" y="118144"/>
                      </a:lnTo>
                    </a:path>
                  </a:pathLst>
                </a:custGeom>
                <a:noFill/>
                <a:ln w="7761" cap="flat">
                  <a:solidFill>
                    <a:srgbClr val="011E4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3" name="Freeform: Shape 291">
                  <a:extLst>
                    <a:ext uri="{FF2B5EF4-FFF2-40B4-BE49-F238E27FC236}">
                      <a16:creationId xmlns:a16="http://schemas.microsoft.com/office/drawing/2014/main" id="{D01F8DF1-E5B4-9999-7D88-DBAE819B4F46}"/>
                    </a:ext>
                  </a:extLst>
                </p:cNvPr>
                <p:cNvSpPr/>
                <p:nvPr/>
              </p:nvSpPr>
              <p:spPr>
                <a:xfrm>
                  <a:off x="3793993" y="4759254"/>
                  <a:ext cx="17623" cy="118143"/>
                </a:xfrm>
                <a:custGeom>
                  <a:avLst/>
                  <a:gdLst>
                    <a:gd name="connsiteX0" fmla="*/ 0 w 17623"/>
                    <a:gd name="connsiteY0" fmla="*/ 52328 h 118143"/>
                    <a:gd name="connsiteX1" fmla="*/ 17229 w 17623"/>
                    <a:gd name="connsiteY1" fmla="*/ 0 h 118143"/>
                    <a:gd name="connsiteX2" fmla="*/ 17623 w 17623"/>
                    <a:gd name="connsiteY2" fmla="*/ 0 h 118143"/>
                    <a:gd name="connsiteX3" fmla="*/ 17623 w 17623"/>
                    <a:gd name="connsiteY3" fmla="*/ 118144 h 118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23" h="118143">
                      <a:moveTo>
                        <a:pt x="0" y="52328"/>
                      </a:moveTo>
                      <a:lnTo>
                        <a:pt x="17229" y="0"/>
                      </a:lnTo>
                      <a:lnTo>
                        <a:pt x="17623" y="0"/>
                      </a:lnTo>
                      <a:lnTo>
                        <a:pt x="17623" y="118144"/>
                      </a:lnTo>
                    </a:path>
                  </a:pathLst>
                </a:custGeom>
                <a:noFill/>
                <a:ln w="7761" cap="flat">
                  <a:solidFill>
                    <a:srgbClr val="011E4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84" name="Freeform: Shape 282">
                <a:extLst>
                  <a:ext uri="{FF2B5EF4-FFF2-40B4-BE49-F238E27FC236}">
                    <a16:creationId xmlns:a16="http://schemas.microsoft.com/office/drawing/2014/main" id="{A2943F1A-D366-694C-020E-C567AF7B4A3C}"/>
                  </a:ext>
                </a:extLst>
              </p:cNvPr>
              <p:cNvSpPr/>
              <p:nvPr/>
            </p:nvSpPr>
            <p:spPr>
              <a:xfrm>
                <a:off x="3887277" y="4836835"/>
                <a:ext cx="6005" cy="40316"/>
              </a:xfrm>
              <a:custGeom>
                <a:avLst/>
                <a:gdLst>
                  <a:gd name="connsiteX0" fmla="*/ 6006 w 6005"/>
                  <a:gd name="connsiteY0" fmla="*/ 17869 h 40316"/>
                  <a:gd name="connsiteX1" fmla="*/ 148 w 6005"/>
                  <a:gd name="connsiteY1" fmla="*/ 0 h 40316"/>
                  <a:gd name="connsiteX2" fmla="*/ 0 w 6005"/>
                  <a:gd name="connsiteY2" fmla="*/ 0 h 40316"/>
                  <a:gd name="connsiteX3" fmla="*/ 0 w 6005"/>
                  <a:gd name="connsiteY3" fmla="*/ 40317 h 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5" h="40316">
                    <a:moveTo>
                      <a:pt x="6006" y="17869"/>
                    </a:moveTo>
                    <a:lnTo>
                      <a:pt x="148" y="0"/>
                    </a:lnTo>
                    <a:lnTo>
                      <a:pt x="0" y="0"/>
                    </a:lnTo>
                    <a:lnTo>
                      <a:pt x="0" y="40317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283">
                <a:extLst>
                  <a:ext uri="{FF2B5EF4-FFF2-40B4-BE49-F238E27FC236}">
                    <a16:creationId xmlns:a16="http://schemas.microsoft.com/office/drawing/2014/main" id="{D761253C-2C77-8293-1FAC-27A98DAD5E13}"/>
                  </a:ext>
                </a:extLst>
              </p:cNvPr>
              <p:cNvSpPr/>
              <p:nvPr/>
            </p:nvSpPr>
            <p:spPr>
              <a:xfrm>
                <a:off x="3775385" y="4681476"/>
                <a:ext cx="118143" cy="20428"/>
              </a:xfrm>
              <a:custGeom>
                <a:avLst/>
                <a:gdLst>
                  <a:gd name="connsiteX0" fmla="*/ 118144 w 118143"/>
                  <a:gd name="connsiteY0" fmla="*/ 20429 h 20428"/>
                  <a:gd name="connsiteX1" fmla="*/ 59072 w 118143"/>
                  <a:gd name="connsiteY1" fmla="*/ 0 h 20428"/>
                  <a:gd name="connsiteX2" fmla="*/ 0 w 118143"/>
                  <a:gd name="connsiteY2" fmla="*/ 20429 h 2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143" h="20428">
                    <a:moveTo>
                      <a:pt x="118144" y="20429"/>
                    </a:moveTo>
                    <a:cubicBezTo>
                      <a:pt x="101899" y="7630"/>
                      <a:pt x="81371" y="0"/>
                      <a:pt x="59072" y="0"/>
                    </a:cubicBezTo>
                    <a:cubicBezTo>
                      <a:pt x="36772" y="0"/>
                      <a:pt x="16245" y="7630"/>
                      <a:pt x="0" y="20429"/>
                    </a:cubicBezTo>
                  </a:path>
                </a:pathLst>
              </a:custGeom>
              <a:noFill/>
              <a:ln w="7761" cap="flat">
                <a:solidFill>
                  <a:srgbClr val="F533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284">
                <a:extLst>
                  <a:ext uri="{FF2B5EF4-FFF2-40B4-BE49-F238E27FC236}">
                    <a16:creationId xmlns:a16="http://schemas.microsoft.com/office/drawing/2014/main" id="{7BE241FA-89F0-3CBC-6204-5A9A67649DE2}"/>
                  </a:ext>
                </a:extLst>
              </p:cNvPr>
              <p:cNvSpPr/>
              <p:nvPr/>
            </p:nvSpPr>
            <p:spPr>
              <a:xfrm>
                <a:off x="3896138" y="4781307"/>
                <a:ext cx="19395" cy="19395"/>
              </a:xfrm>
              <a:custGeom>
                <a:avLst/>
                <a:gdLst>
                  <a:gd name="connsiteX0" fmla="*/ 19395 w 19395"/>
                  <a:gd name="connsiteY0" fmla="*/ 9698 h 19395"/>
                  <a:gd name="connsiteX1" fmla="*/ 9698 w 19395"/>
                  <a:gd name="connsiteY1" fmla="*/ 19395 h 19395"/>
                  <a:gd name="connsiteX2" fmla="*/ 0 w 19395"/>
                  <a:gd name="connsiteY2" fmla="*/ 9698 h 19395"/>
                  <a:gd name="connsiteX3" fmla="*/ 9698 w 19395"/>
                  <a:gd name="connsiteY3" fmla="*/ 0 h 19395"/>
                  <a:gd name="connsiteX4" fmla="*/ 19395 w 19395"/>
                  <a:gd name="connsiteY4" fmla="*/ 9698 h 1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5" h="19395">
                    <a:moveTo>
                      <a:pt x="19395" y="9698"/>
                    </a:moveTo>
                    <a:cubicBezTo>
                      <a:pt x="19395" y="15053"/>
                      <a:pt x="15053" y="19395"/>
                      <a:pt x="9698" y="19395"/>
                    </a:cubicBezTo>
                    <a:cubicBezTo>
                      <a:pt x="4342" y="19395"/>
                      <a:pt x="0" y="15053"/>
                      <a:pt x="0" y="9698"/>
                    </a:cubicBezTo>
                    <a:cubicBezTo>
                      <a:pt x="0" y="4342"/>
                      <a:pt x="4342" y="0"/>
                      <a:pt x="9698" y="0"/>
                    </a:cubicBezTo>
                    <a:cubicBezTo>
                      <a:pt x="15053" y="0"/>
                      <a:pt x="19395" y="4342"/>
                      <a:pt x="19395" y="9698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285">
                <a:extLst>
                  <a:ext uri="{FF2B5EF4-FFF2-40B4-BE49-F238E27FC236}">
                    <a16:creationId xmlns:a16="http://schemas.microsoft.com/office/drawing/2014/main" id="{17A40C3D-FA68-11E0-E381-CE2EAD4B5C34}"/>
                  </a:ext>
                </a:extLst>
              </p:cNvPr>
              <p:cNvSpPr/>
              <p:nvPr/>
            </p:nvSpPr>
            <p:spPr>
              <a:xfrm>
                <a:off x="3915435" y="4812320"/>
                <a:ext cx="9697" cy="64831"/>
              </a:xfrm>
              <a:custGeom>
                <a:avLst/>
                <a:gdLst>
                  <a:gd name="connsiteX0" fmla="*/ 9698 w 9697"/>
                  <a:gd name="connsiteY0" fmla="*/ 28699 h 64831"/>
                  <a:gd name="connsiteX1" fmla="*/ 246 w 9697"/>
                  <a:gd name="connsiteY1" fmla="*/ 0 h 64831"/>
                  <a:gd name="connsiteX2" fmla="*/ 0 w 9697"/>
                  <a:gd name="connsiteY2" fmla="*/ 0 h 64831"/>
                  <a:gd name="connsiteX3" fmla="*/ 0 w 9697"/>
                  <a:gd name="connsiteY3" fmla="*/ 64831 h 6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7" h="64831">
                    <a:moveTo>
                      <a:pt x="9698" y="28699"/>
                    </a:moveTo>
                    <a:lnTo>
                      <a:pt x="246" y="0"/>
                    </a:lnTo>
                    <a:lnTo>
                      <a:pt x="0" y="0"/>
                    </a:lnTo>
                    <a:lnTo>
                      <a:pt x="0" y="64831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88" name="Freeform: Shape 286">
                <a:extLst>
                  <a:ext uri="{FF2B5EF4-FFF2-40B4-BE49-F238E27FC236}">
                    <a16:creationId xmlns:a16="http://schemas.microsoft.com/office/drawing/2014/main" id="{4FBF5A25-066E-7880-6E5B-04357B938209}"/>
                  </a:ext>
                </a:extLst>
              </p:cNvPr>
              <p:cNvSpPr/>
              <p:nvPr/>
            </p:nvSpPr>
            <p:spPr>
              <a:xfrm>
                <a:off x="3761405" y="4806610"/>
                <a:ext cx="19395" cy="19395"/>
              </a:xfrm>
              <a:custGeom>
                <a:avLst/>
                <a:gdLst>
                  <a:gd name="connsiteX0" fmla="*/ 19395 w 19395"/>
                  <a:gd name="connsiteY0" fmla="*/ 9698 h 19395"/>
                  <a:gd name="connsiteX1" fmla="*/ 9698 w 19395"/>
                  <a:gd name="connsiteY1" fmla="*/ 19395 h 19395"/>
                  <a:gd name="connsiteX2" fmla="*/ 0 w 19395"/>
                  <a:gd name="connsiteY2" fmla="*/ 9698 h 19395"/>
                  <a:gd name="connsiteX3" fmla="*/ 9698 w 19395"/>
                  <a:gd name="connsiteY3" fmla="*/ 0 h 19395"/>
                  <a:gd name="connsiteX4" fmla="*/ 19395 w 19395"/>
                  <a:gd name="connsiteY4" fmla="*/ 9698 h 1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5" h="19395">
                    <a:moveTo>
                      <a:pt x="19395" y="9698"/>
                    </a:moveTo>
                    <a:cubicBezTo>
                      <a:pt x="19395" y="15053"/>
                      <a:pt x="15053" y="19395"/>
                      <a:pt x="9698" y="19395"/>
                    </a:cubicBezTo>
                    <a:cubicBezTo>
                      <a:pt x="4342" y="19395"/>
                      <a:pt x="0" y="15053"/>
                      <a:pt x="0" y="9698"/>
                    </a:cubicBezTo>
                    <a:cubicBezTo>
                      <a:pt x="0" y="4342"/>
                      <a:pt x="4342" y="0"/>
                      <a:pt x="9698" y="0"/>
                    </a:cubicBezTo>
                    <a:cubicBezTo>
                      <a:pt x="15053" y="0"/>
                      <a:pt x="19395" y="4342"/>
                      <a:pt x="19395" y="9698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287">
                <a:extLst>
                  <a:ext uri="{FF2B5EF4-FFF2-40B4-BE49-F238E27FC236}">
                    <a16:creationId xmlns:a16="http://schemas.microsoft.com/office/drawing/2014/main" id="{BE3632F4-FC52-6606-06A3-239439336774}"/>
                  </a:ext>
                </a:extLst>
              </p:cNvPr>
              <p:cNvSpPr/>
              <p:nvPr/>
            </p:nvSpPr>
            <p:spPr>
              <a:xfrm>
                <a:off x="3784246" y="4816307"/>
                <a:ext cx="7827" cy="61040"/>
              </a:xfrm>
              <a:custGeom>
                <a:avLst/>
                <a:gdLst>
                  <a:gd name="connsiteX0" fmla="*/ 7827 w 7827"/>
                  <a:gd name="connsiteY0" fmla="*/ 0 h 61040"/>
                  <a:gd name="connsiteX1" fmla="*/ 0 w 7827"/>
                  <a:gd name="connsiteY1" fmla="*/ 20724 h 61040"/>
                  <a:gd name="connsiteX2" fmla="*/ 0 w 7827"/>
                  <a:gd name="connsiteY2" fmla="*/ 61041 h 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27" h="61040">
                    <a:moveTo>
                      <a:pt x="7827" y="0"/>
                    </a:moveTo>
                    <a:lnTo>
                      <a:pt x="0" y="20724"/>
                    </a:lnTo>
                    <a:lnTo>
                      <a:pt x="0" y="61041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288">
                <a:extLst>
                  <a:ext uri="{FF2B5EF4-FFF2-40B4-BE49-F238E27FC236}">
                    <a16:creationId xmlns:a16="http://schemas.microsoft.com/office/drawing/2014/main" id="{94CC302C-AF26-01EA-9E51-93C8C6DC28EA}"/>
                  </a:ext>
                </a:extLst>
              </p:cNvPr>
              <p:cNvSpPr/>
              <p:nvPr/>
            </p:nvSpPr>
            <p:spPr>
              <a:xfrm>
                <a:off x="3751806" y="4836835"/>
                <a:ext cx="6005" cy="40316"/>
              </a:xfrm>
              <a:custGeom>
                <a:avLst/>
                <a:gdLst>
                  <a:gd name="connsiteX0" fmla="*/ 6006 w 6005"/>
                  <a:gd name="connsiteY0" fmla="*/ 40317 h 40316"/>
                  <a:gd name="connsiteX1" fmla="*/ 6006 w 6005"/>
                  <a:gd name="connsiteY1" fmla="*/ 0 h 40316"/>
                  <a:gd name="connsiteX2" fmla="*/ 5858 w 6005"/>
                  <a:gd name="connsiteY2" fmla="*/ 0 h 40316"/>
                  <a:gd name="connsiteX3" fmla="*/ 0 w 6005"/>
                  <a:gd name="connsiteY3" fmla="*/ 17869 h 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5" h="40316">
                    <a:moveTo>
                      <a:pt x="6006" y="40317"/>
                    </a:moveTo>
                    <a:lnTo>
                      <a:pt x="6006" y="0"/>
                    </a:lnTo>
                    <a:lnTo>
                      <a:pt x="5858" y="0"/>
                    </a:lnTo>
                    <a:lnTo>
                      <a:pt x="0" y="17869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289">
                <a:extLst>
                  <a:ext uri="{FF2B5EF4-FFF2-40B4-BE49-F238E27FC236}">
                    <a16:creationId xmlns:a16="http://schemas.microsoft.com/office/drawing/2014/main" id="{F1178B7D-974B-50D4-363F-7691ED150662}"/>
                  </a:ext>
                </a:extLst>
              </p:cNvPr>
              <p:cNvSpPr/>
              <p:nvPr/>
            </p:nvSpPr>
            <p:spPr>
              <a:xfrm>
                <a:off x="3864682" y="4762404"/>
                <a:ext cx="19395" cy="19395"/>
              </a:xfrm>
              <a:custGeom>
                <a:avLst/>
                <a:gdLst>
                  <a:gd name="connsiteX0" fmla="*/ 19395 w 19395"/>
                  <a:gd name="connsiteY0" fmla="*/ 9698 h 19395"/>
                  <a:gd name="connsiteX1" fmla="*/ 9698 w 19395"/>
                  <a:gd name="connsiteY1" fmla="*/ 19395 h 19395"/>
                  <a:gd name="connsiteX2" fmla="*/ 0 w 19395"/>
                  <a:gd name="connsiteY2" fmla="*/ 9698 h 19395"/>
                  <a:gd name="connsiteX3" fmla="*/ 9698 w 19395"/>
                  <a:gd name="connsiteY3" fmla="*/ 0 h 19395"/>
                  <a:gd name="connsiteX4" fmla="*/ 19395 w 19395"/>
                  <a:gd name="connsiteY4" fmla="*/ 9698 h 1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5" h="19395">
                    <a:moveTo>
                      <a:pt x="19395" y="9698"/>
                    </a:moveTo>
                    <a:cubicBezTo>
                      <a:pt x="19395" y="15053"/>
                      <a:pt x="15053" y="19395"/>
                      <a:pt x="9698" y="19395"/>
                    </a:cubicBezTo>
                    <a:cubicBezTo>
                      <a:pt x="4342" y="19395"/>
                      <a:pt x="0" y="15053"/>
                      <a:pt x="0" y="9698"/>
                    </a:cubicBezTo>
                    <a:cubicBezTo>
                      <a:pt x="0" y="4342"/>
                      <a:pt x="4342" y="0"/>
                      <a:pt x="9698" y="0"/>
                    </a:cubicBezTo>
                    <a:cubicBezTo>
                      <a:pt x="15053" y="0"/>
                      <a:pt x="19395" y="4342"/>
                      <a:pt x="19395" y="9698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01EE2098-1D5E-D2B9-5D9B-BA09ADAF605B}"/>
                </a:ext>
              </a:extLst>
            </p:cNvPr>
            <p:cNvSpPr/>
            <p:nvPr/>
          </p:nvSpPr>
          <p:spPr>
            <a:xfrm>
              <a:off x="9138630" y="2613537"/>
              <a:ext cx="933602" cy="496046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Picture 110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D15EF18A-AA0E-6462-1835-1D6962905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473" y="2613537"/>
              <a:ext cx="506258" cy="506743"/>
            </a:xfrm>
            <a:prstGeom prst="rect">
              <a:avLst/>
            </a:prstGeom>
          </p:spPr>
        </p:pic>
        <p:pic>
          <p:nvPicPr>
            <p:cNvPr id="112" name="Picture 111" descr="Logo, icon&#10;&#10;Description automatically generated">
              <a:extLst>
                <a:ext uri="{FF2B5EF4-FFF2-40B4-BE49-F238E27FC236}">
                  <a16:creationId xmlns:a16="http://schemas.microsoft.com/office/drawing/2014/main" id="{64F57886-6CDF-9CE5-E5D1-2507E20C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7625" y="2622260"/>
              <a:ext cx="462614" cy="462614"/>
            </a:xfrm>
            <a:prstGeom prst="rect">
              <a:avLst/>
            </a:prstGeom>
          </p:spPr>
        </p:pic>
        <p:cxnSp>
          <p:nvCxnSpPr>
            <p:cNvPr id="120" name="Elbow Connector 119">
              <a:extLst>
                <a:ext uri="{FF2B5EF4-FFF2-40B4-BE49-F238E27FC236}">
                  <a16:creationId xmlns:a16="http://schemas.microsoft.com/office/drawing/2014/main" id="{A6261C24-6C1F-E22D-9F0F-332282C02A6C}"/>
                </a:ext>
              </a:extLst>
            </p:cNvPr>
            <p:cNvCxnSpPr>
              <a:stCxn id="110" idx="3"/>
            </p:cNvCxnSpPr>
            <p:nvPr/>
          </p:nvCxnSpPr>
          <p:spPr>
            <a:xfrm>
              <a:off x="10072232" y="2861560"/>
              <a:ext cx="95937" cy="835091"/>
            </a:xfrm>
            <a:prstGeom prst="bentConnector2">
              <a:avLst/>
            </a:prstGeom>
            <a:ln>
              <a:solidFill>
                <a:srgbClr val="6D6D6D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FC13B439-509E-308A-6D6E-AC689545A394}"/>
                </a:ext>
              </a:extLst>
            </p:cNvPr>
            <p:cNvSpPr/>
            <p:nvPr/>
          </p:nvSpPr>
          <p:spPr>
            <a:xfrm>
              <a:off x="10375980" y="2608835"/>
              <a:ext cx="1417755" cy="496046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121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B7AE3282-380F-D0FC-3F95-FF54578C8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5980" y="2609279"/>
              <a:ext cx="506258" cy="506743"/>
            </a:xfrm>
            <a:prstGeom prst="rect">
              <a:avLst/>
            </a:prstGeom>
          </p:spPr>
        </p:pic>
        <p:pic>
          <p:nvPicPr>
            <p:cNvPr id="123" name="Picture 122" descr="Logo, icon&#10;&#10;Description automatically generated">
              <a:extLst>
                <a:ext uri="{FF2B5EF4-FFF2-40B4-BE49-F238E27FC236}">
                  <a16:creationId xmlns:a16="http://schemas.microsoft.com/office/drawing/2014/main" id="{188D92A5-A6B9-286B-41DA-6FD1C481F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67404" y="2611072"/>
              <a:ext cx="462614" cy="462614"/>
            </a:xfrm>
            <a:prstGeom prst="rect">
              <a:avLst/>
            </a:prstGeom>
          </p:spPr>
        </p:pic>
        <p:grpSp>
          <p:nvGrpSpPr>
            <p:cNvPr id="124" name="Graphic 71">
              <a:extLst>
                <a:ext uri="{FF2B5EF4-FFF2-40B4-BE49-F238E27FC236}">
                  <a16:creationId xmlns:a16="http://schemas.microsoft.com/office/drawing/2014/main" id="{7F5A0F77-49F8-1578-5E37-8D8B66B40061}"/>
                </a:ext>
              </a:extLst>
            </p:cNvPr>
            <p:cNvGrpSpPr/>
            <p:nvPr/>
          </p:nvGrpSpPr>
          <p:grpSpPr>
            <a:xfrm>
              <a:off x="11315181" y="2643075"/>
              <a:ext cx="376473" cy="425552"/>
              <a:chOff x="3751806" y="4681476"/>
              <a:chExt cx="173326" cy="195921"/>
            </a:xfrm>
            <a:noFill/>
          </p:grpSpPr>
          <p:sp>
            <p:nvSpPr>
              <p:cNvPr id="125" name="Freeform: Shape 278">
                <a:extLst>
                  <a:ext uri="{FF2B5EF4-FFF2-40B4-BE49-F238E27FC236}">
                    <a16:creationId xmlns:a16="http://schemas.microsoft.com/office/drawing/2014/main" id="{3A43FC2A-4E5F-8E03-E391-D246250A895C}"/>
                  </a:ext>
                </a:extLst>
              </p:cNvPr>
              <p:cNvSpPr/>
              <p:nvPr/>
            </p:nvSpPr>
            <p:spPr>
              <a:xfrm>
                <a:off x="3864288" y="4806610"/>
                <a:ext cx="19395" cy="19395"/>
              </a:xfrm>
              <a:custGeom>
                <a:avLst/>
                <a:gdLst>
                  <a:gd name="connsiteX0" fmla="*/ 19395 w 19395"/>
                  <a:gd name="connsiteY0" fmla="*/ 9698 h 19395"/>
                  <a:gd name="connsiteX1" fmla="*/ 9698 w 19395"/>
                  <a:gd name="connsiteY1" fmla="*/ 19395 h 19395"/>
                  <a:gd name="connsiteX2" fmla="*/ 0 w 19395"/>
                  <a:gd name="connsiteY2" fmla="*/ 9698 h 19395"/>
                  <a:gd name="connsiteX3" fmla="*/ 9698 w 19395"/>
                  <a:gd name="connsiteY3" fmla="*/ 0 h 19395"/>
                  <a:gd name="connsiteX4" fmla="*/ 19395 w 19395"/>
                  <a:gd name="connsiteY4" fmla="*/ 9698 h 1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5" h="19395">
                    <a:moveTo>
                      <a:pt x="19395" y="9698"/>
                    </a:moveTo>
                    <a:cubicBezTo>
                      <a:pt x="19395" y="15053"/>
                      <a:pt x="15053" y="19395"/>
                      <a:pt x="9698" y="19395"/>
                    </a:cubicBezTo>
                    <a:cubicBezTo>
                      <a:pt x="4342" y="19395"/>
                      <a:pt x="0" y="15053"/>
                      <a:pt x="0" y="9698"/>
                    </a:cubicBezTo>
                    <a:cubicBezTo>
                      <a:pt x="0" y="4342"/>
                      <a:pt x="4342" y="0"/>
                      <a:pt x="9698" y="0"/>
                    </a:cubicBezTo>
                    <a:cubicBezTo>
                      <a:pt x="15053" y="0"/>
                      <a:pt x="19395" y="4342"/>
                      <a:pt x="19395" y="9698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6" name="Freeform: Shape 279">
                <a:extLst>
                  <a:ext uri="{FF2B5EF4-FFF2-40B4-BE49-F238E27FC236}">
                    <a16:creationId xmlns:a16="http://schemas.microsoft.com/office/drawing/2014/main" id="{3B32F403-35AE-D2CA-9603-A7B9B02762BF}"/>
                  </a:ext>
                </a:extLst>
              </p:cNvPr>
              <p:cNvSpPr/>
              <p:nvPr/>
            </p:nvSpPr>
            <p:spPr>
              <a:xfrm>
                <a:off x="3853015" y="4816307"/>
                <a:ext cx="7827" cy="61040"/>
              </a:xfrm>
              <a:custGeom>
                <a:avLst/>
                <a:gdLst>
                  <a:gd name="connsiteX0" fmla="*/ 7827 w 7827"/>
                  <a:gd name="connsiteY0" fmla="*/ 61041 h 61040"/>
                  <a:gd name="connsiteX1" fmla="*/ 7827 w 7827"/>
                  <a:gd name="connsiteY1" fmla="*/ 20724 h 61040"/>
                  <a:gd name="connsiteX2" fmla="*/ 0 w 7827"/>
                  <a:gd name="connsiteY2" fmla="*/ 0 h 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27" h="61040">
                    <a:moveTo>
                      <a:pt x="7827" y="61041"/>
                    </a:moveTo>
                    <a:lnTo>
                      <a:pt x="7827" y="20724"/>
                    </a:lnTo>
                    <a:lnTo>
                      <a:pt x="0" y="0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7" name="Freeform: Shape 280">
                <a:extLst>
                  <a:ext uri="{FF2B5EF4-FFF2-40B4-BE49-F238E27FC236}">
                    <a16:creationId xmlns:a16="http://schemas.microsoft.com/office/drawing/2014/main" id="{F48E384E-AE8D-F0C7-C102-8178012C400D}"/>
                  </a:ext>
                </a:extLst>
              </p:cNvPr>
              <p:cNvSpPr/>
              <p:nvPr/>
            </p:nvSpPr>
            <p:spPr>
              <a:xfrm rot="-4846898">
                <a:off x="3812471" y="4727505"/>
                <a:ext cx="20183" cy="20183"/>
              </a:xfrm>
              <a:custGeom>
                <a:avLst/>
                <a:gdLst>
                  <a:gd name="connsiteX0" fmla="*/ 20183 w 20183"/>
                  <a:gd name="connsiteY0" fmla="*/ 10092 h 20183"/>
                  <a:gd name="connsiteX1" fmla="*/ 10092 w 20183"/>
                  <a:gd name="connsiteY1" fmla="*/ 20183 h 20183"/>
                  <a:gd name="connsiteX2" fmla="*/ 0 w 20183"/>
                  <a:gd name="connsiteY2" fmla="*/ 10092 h 20183"/>
                  <a:gd name="connsiteX3" fmla="*/ 10092 w 20183"/>
                  <a:gd name="connsiteY3" fmla="*/ 0 h 20183"/>
                  <a:gd name="connsiteX4" fmla="*/ 20183 w 20183"/>
                  <a:gd name="connsiteY4" fmla="*/ 10092 h 2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83" h="20183">
                    <a:moveTo>
                      <a:pt x="20183" y="10092"/>
                    </a:moveTo>
                    <a:cubicBezTo>
                      <a:pt x="20183" y="15665"/>
                      <a:pt x="15665" y="20183"/>
                      <a:pt x="10092" y="20183"/>
                    </a:cubicBezTo>
                    <a:cubicBezTo>
                      <a:pt x="4518" y="20183"/>
                      <a:pt x="0" y="15665"/>
                      <a:pt x="0" y="10092"/>
                    </a:cubicBezTo>
                    <a:cubicBezTo>
                      <a:pt x="0" y="4518"/>
                      <a:pt x="4518" y="0"/>
                      <a:pt x="10092" y="0"/>
                    </a:cubicBezTo>
                    <a:cubicBezTo>
                      <a:pt x="15665" y="0"/>
                      <a:pt x="20183" y="4518"/>
                      <a:pt x="20183" y="10092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128" name="Graphic 71">
                <a:extLst>
                  <a:ext uri="{FF2B5EF4-FFF2-40B4-BE49-F238E27FC236}">
                    <a16:creationId xmlns:a16="http://schemas.microsoft.com/office/drawing/2014/main" id="{8A2E0A95-CC97-5FEA-E14F-4A17DA992CFF}"/>
                  </a:ext>
                </a:extLst>
              </p:cNvPr>
              <p:cNvGrpSpPr/>
              <p:nvPr/>
            </p:nvGrpSpPr>
            <p:grpSpPr>
              <a:xfrm>
                <a:off x="3793993" y="4759254"/>
                <a:ext cx="57102" cy="118143"/>
                <a:chOff x="3793993" y="4759254"/>
                <a:chExt cx="57102" cy="118143"/>
              </a:xfrm>
              <a:noFill/>
            </p:grpSpPr>
            <p:sp>
              <p:nvSpPr>
                <p:cNvPr id="137" name="Freeform: Shape 290">
                  <a:extLst>
                    <a:ext uri="{FF2B5EF4-FFF2-40B4-BE49-F238E27FC236}">
                      <a16:creationId xmlns:a16="http://schemas.microsoft.com/office/drawing/2014/main" id="{A74611DB-06C2-FA16-18BE-A983791F6AAB}"/>
                    </a:ext>
                  </a:extLst>
                </p:cNvPr>
                <p:cNvSpPr/>
                <p:nvPr/>
              </p:nvSpPr>
              <p:spPr>
                <a:xfrm>
                  <a:off x="3833472" y="4759254"/>
                  <a:ext cx="17623" cy="118143"/>
                </a:xfrm>
                <a:custGeom>
                  <a:avLst/>
                  <a:gdLst>
                    <a:gd name="connsiteX0" fmla="*/ 17623 w 17623"/>
                    <a:gd name="connsiteY0" fmla="*/ 52328 h 118143"/>
                    <a:gd name="connsiteX1" fmla="*/ 394 w 17623"/>
                    <a:gd name="connsiteY1" fmla="*/ 0 h 118143"/>
                    <a:gd name="connsiteX2" fmla="*/ 0 w 17623"/>
                    <a:gd name="connsiteY2" fmla="*/ 0 h 118143"/>
                    <a:gd name="connsiteX3" fmla="*/ 49 w 17623"/>
                    <a:gd name="connsiteY3" fmla="*/ 118144 h 118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23" h="118143">
                      <a:moveTo>
                        <a:pt x="17623" y="52328"/>
                      </a:moveTo>
                      <a:lnTo>
                        <a:pt x="394" y="0"/>
                      </a:lnTo>
                      <a:lnTo>
                        <a:pt x="0" y="0"/>
                      </a:lnTo>
                      <a:lnTo>
                        <a:pt x="49" y="118144"/>
                      </a:lnTo>
                    </a:path>
                  </a:pathLst>
                </a:custGeom>
                <a:noFill/>
                <a:ln w="7761" cap="flat">
                  <a:solidFill>
                    <a:srgbClr val="011E4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8" name="Freeform: Shape 291">
                  <a:extLst>
                    <a:ext uri="{FF2B5EF4-FFF2-40B4-BE49-F238E27FC236}">
                      <a16:creationId xmlns:a16="http://schemas.microsoft.com/office/drawing/2014/main" id="{D0071853-D1EB-4417-BDDB-5FC3E36D1BDD}"/>
                    </a:ext>
                  </a:extLst>
                </p:cNvPr>
                <p:cNvSpPr/>
                <p:nvPr/>
              </p:nvSpPr>
              <p:spPr>
                <a:xfrm>
                  <a:off x="3793993" y="4759254"/>
                  <a:ext cx="17623" cy="118143"/>
                </a:xfrm>
                <a:custGeom>
                  <a:avLst/>
                  <a:gdLst>
                    <a:gd name="connsiteX0" fmla="*/ 0 w 17623"/>
                    <a:gd name="connsiteY0" fmla="*/ 52328 h 118143"/>
                    <a:gd name="connsiteX1" fmla="*/ 17229 w 17623"/>
                    <a:gd name="connsiteY1" fmla="*/ 0 h 118143"/>
                    <a:gd name="connsiteX2" fmla="*/ 17623 w 17623"/>
                    <a:gd name="connsiteY2" fmla="*/ 0 h 118143"/>
                    <a:gd name="connsiteX3" fmla="*/ 17623 w 17623"/>
                    <a:gd name="connsiteY3" fmla="*/ 118144 h 118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23" h="118143">
                      <a:moveTo>
                        <a:pt x="0" y="52328"/>
                      </a:moveTo>
                      <a:lnTo>
                        <a:pt x="17229" y="0"/>
                      </a:lnTo>
                      <a:lnTo>
                        <a:pt x="17623" y="0"/>
                      </a:lnTo>
                      <a:lnTo>
                        <a:pt x="17623" y="118144"/>
                      </a:lnTo>
                    </a:path>
                  </a:pathLst>
                </a:custGeom>
                <a:noFill/>
                <a:ln w="7761" cap="flat">
                  <a:solidFill>
                    <a:srgbClr val="011E4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129" name="Freeform: Shape 282">
                <a:extLst>
                  <a:ext uri="{FF2B5EF4-FFF2-40B4-BE49-F238E27FC236}">
                    <a16:creationId xmlns:a16="http://schemas.microsoft.com/office/drawing/2014/main" id="{E9DC426D-AC74-A2DE-FD15-AFE815DD33C5}"/>
                  </a:ext>
                </a:extLst>
              </p:cNvPr>
              <p:cNvSpPr/>
              <p:nvPr/>
            </p:nvSpPr>
            <p:spPr>
              <a:xfrm>
                <a:off x="3887277" y="4836835"/>
                <a:ext cx="6005" cy="40316"/>
              </a:xfrm>
              <a:custGeom>
                <a:avLst/>
                <a:gdLst>
                  <a:gd name="connsiteX0" fmla="*/ 6006 w 6005"/>
                  <a:gd name="connsiteY0" fmla="*/ 17869 h 40316"/>
                  <a:gd name="connsiteX1" fmla="*/ 148 w 6005"/>
                  <a:gd name="connsiteY1" fmla="*/ 0 h 40316"/>
                  <a:gd name="connsiteX2" fmla="*/ 0 w 6005"/>
                  <a:gd name="connsiteY2" fmla="*/ 0 h 40316"/>
                  <a:gd name="connsiteX3" fmla="*/ 0 w 6005"/>
                  <a:gd name="connsiteY3" fmla="*/ 40317 h 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5" h="40316">
                    <a:moveTo>
                      <a:pt x="6006" y="17869"/>
                    </a:moveTo>
                    <a:lnTo>
                      <a:pt x="148" y="0"/>
                    </a:lnTo>
                    <a:lnTo>
                      <a:pt x="0" y="0"/>
                    </a:lnTo>
                    <a:lnTo>
                      <a:pt x="0" y="40317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0" name="Freeform: Shape 283">
                <a:extLst>
                  <a:ext uri="{FF2B5EF4-FFF2-40B4-BE49-F238E27FC236}">
                    <a16:creationId xmlns:a16="http://schemas.microsoft.com/office/drawing/2014/main" id="{D97A4094-E4CF-2091-AC50-4B950DA418DF}"/>
                  </a:ext>
                </a:extLst>
              </p:cNvPr>
              <p:cNvSpPr/>
              <p:nvPr/>
            </p:nvSpPr>
            <p:spPr>
              <a:xfrm>
                <a:off x="3775385" y="4681476"/>
                <a:ext cx="118143" cy="20428"/>
              </a:xfrm>
              <a:custGeom>
                <a:avLst/>
                <a:gdLst>
                  <a:gd name="connsiteX0" fmla="*/ 118144 w 118143"/>
                  <a:gd name="connsiteY0" fmla="*/ 20429 h 20428"/>
                  <a:gd name="connsiteX1" fmla="*/ 59072 w 118143"/>
                  <a:gd name="connsiteY1" fmla="*/ 0 h 20428"/>
                  <a:gd name="connsiteX2" fmla="*/ 0 w 118143"/>
                  <a:gd name="connsiteY2" fmla="*/ 20429 h 2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143" h="20428">
                    <a:moveTo>
                      <a:pt x="118144" y="20429"/>
                    </a:moveTo>
                    <a:cubicBezTo>
                      <a:pt x="101899" y="7630"/>
                      <a:pt x="81371" y="0"/>
                      <a:pt x="59072" y="0"/>
                    </a:cubicBezTo>
                    <a:cubicBezTo>
                      <a:pt x="36772" y="0"/>
                      <a:pt x="16245" y="7630"/>
                      <a:pt x="0" y="20429"/>
                    </a:cubicBezTo>
                  </a:path>
                </a:pathLst>
              </a:custGeom>
              <a:noFill/>
              <a:ln w="7761" cap="flat">
                <a:solidFill>
                  <a:srgbClr val="F533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1" name="Freeform: Shape 284">
                <a:extLst>
                  <a:ext uri="{FF2B5EF4-FFF2-40B4-BE49-F238E27FC236}">
                    <a16:creationId xmlns:a16="http://schemas.microsoft.com/office/drawing/2014/main" id="{E592D947-AD8B-0869-D75D-9F7D1609448F}"/>
                  </a:ext>
                </a:extLst>
              </p:cNvPr>
              <p:cNvSpPr/>
              <p:nvPr/>
            </p:nvSpPr>
            <p:spPr>
              <a:xfrm>
                <a:off x="3896138" y="4781307"/>
                <a:ext cx="19395" cy="19395"/>
              </a:xfrm>
              <a:custGeom>
                <a:avLst/>
                <a:gdLst>
                  <a:gd name="connsiteX0" fmla="*/ 19395 w 19395"/>
                  <a:gd name="connsiteY0" fmla="*/ 9698 h 19395"/>
                  <a:gd name="connsiteX1" fmla="*/ 9698 w 19395"/>
                  <a:gd name="connsiteY1" fmla="*/ 19395 h 19395"/>
                  <a:gd name="connsiteX2" fmla="*/ 0 w 19395"/>
                  <a:gd name="connsiteY2" fmla="*/ 9698 h 19395"/>
                  <a:gd name="connsiteX3" fmla="*/ 9698 w 19395"/>
                  <a:gd name="connsiteY3" fmla="*/ 0 h 19395"/>
                  <a:gd name="connsiteX4" fmla="*/ 19395 w 19395"/>
                  <a:gd name="connsiteY4" fmla="*/ 9698 h 1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5" h="19395">
                    <a:moveTo>
                      <a:pt x="19395" y="9698"/>
                    </a:moveTo>
                    <a:cubicBezTo>
                      <a:pt x="19395" y="15053"/>
                      <a:pt x="15053" y="19395"/>
                      <a:pt x="9698" y="19395"/>
                    </a:cubicBezTo>
                    <a:cubicBezTo>
                      <a:pt x="4342" y="19395"/>
                      <a:pt x="0" y="15053"/>
                      <a:pt x="0" y="9698"/>
                    </a:cubicBezTo>
                    <a:cubicBezTo>
                      <a:pt x="0" y="4342"/>
                      <a:pt x="4342" y="0"/>
                      <a:pt x="9698" y="0"/>
                    </a:cubicBezTo>
                    <a:cubicBezTo>
                      <a:pt x="15053" y="0"/>
                      <a:pt x="19395" y="4342"/>
                      <a:pt x="19395" y="9698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2" name="Freeform: Shape 285">
                <a:extLst>
                  <a:ext uri="{FF2B5EF4-FFF2-40B4-BE49-F238E27FC236}">
                    <a16:creationId xmlns:a16="http://schemas.microsoft.com/office/drawing/2014/main" id="{B25D99F5-9F62-0A80-45FF-95B542167596}"/>
                  </a:ext>
                </a:extLst>
              </p:cNvPr>
              <p:cNvSpPr/>
              <p:nvPr/>
            </p:nvSpPr>
            <p:spPr>
              <a:xfrm>
                <a:off x="3915435" y="4812320"/>
                <a:ext cx="9697" cy="64831"/>
              </a:xfrm>
              <a:custGeom>
                <a:avLst/>
                <a:gdLst>
                  <a:gd name="connsiteX0" fmla="*/ 9698 w 9697"/>
                  <a:gd name="connsiteY0" fmla="*/ 28699 h 64831"/>
                  <a:gd name="connsiteX1" fmla="*/ 246 w 9697"/>
                  <a:gd name="connsiteY1" fmla="*/ 0 h 64831"/>
                  <a:gd name="connsiteX2" fmla="*/ 0 w 9697"/>
                  <a:gd name="connsiteY2" fmla="*/ 0 h 64831"/>
                  <a:gd name="connsiteX3" fmla="*/ 0 w 9697"/>
                  <a:gd name="connsiteY3" fmla="*/ 64831 h 6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7" h="64831">
                    <a:moveTo>
                      <a:pt x="9698" y="28699"/>
                    </a:moveTo>
                    <a:lnTo>
                      <a:pt x="246" y="0"/>
                    </a:lnTo>
                    <a:lnTo>
                      <a:pt x="0" y="0"/>
                    </a:lnTo>
                    <a:lnTo>
                      <a:pt x="0" y="64831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3" name="Freeform: Shape 286">
                <a:extLst>
                  <a:ext uri="{FF2B5EF4-FFF2-40B4-BE49-F238E27FC236}">
                    <a16:creationId xmlns:a16="http://schemas.microsoft.com/office/drawing/2014/main" id="{F6554E4D-394D-3A7C-2EF8-113E03430A64}"/>
                  </a:ext>
                </a:extLst>
              </p:cNvPr>
              <p:cNvSpPr/>
              <p:nvPr/>
            </p:nvSpPr>
            <p:spPr>
              <a:xfrm>
                <a:off x="3761405" y="4806610"/>
                <a:ext cx="19395" cy="19395"/>
              </a:xfrm>
              <a:custGeom>
                <a:avLst/>
                <a:gdLst>
                  <a:gd name="connsiteX0" fmla="*/ 19395 w 19395"/>
                  <a:gd name="connsiteY0" fmla="*/ 9698 h 19395"/>
                  <a:gd name="connsiteX1" fmla="*/ 9698 w 19395"/>
                  <a:gd name="connsiteY1" fmla="*/ 19395 h 19395"/>
                  <a:gd name="connsiteX2" fmla="*/ 0 w 19395"/>
                  <a:gd name="connsiteY2" fmla="*/ 9698 h 19395"/>
                  <a:gd name="connsiteX3" fmla="*/ 9698 w 19395"/>
                  <a:gd name="connsiteY3" fmla="*/ 0 h 19395"/>
                  <a:gd name="connsiteX4" fmla="*/ 19395 w 19395"/>
                  <a:gd name="connsiteY4" fmla="*/ 9698 h 1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5" h="19395">
                    <a:moveTo>
                      <a:pt x="19395" y="9698"/>
                    </a:moveTo>
                    <a:cubicBezTo>
                      <a:pt x="19395" y="15053"/>
                      <a:pt x="15053" y="19395"/>
                      <a:pt x="9698" y="19395"/>
                    </a:cubicBezTo>
                    <a:cubicBezTo>
                      <a:pt x="4342" y="19395"/>
                      <a:pt x="0" y="15053"/>
                      <a:pt x="0" y="9698"/>
                    </a:cubicBezTo>
                    <a:cubicBezTo>
                      <a:pt x="0" y="4342"/>
                      <a:pt x="4342" y="0"/>
                      <a:pt x="9698" y="0"/>
                    </a:cubicBezTo>
                    <a:cubicBezTo>
                      <a:pt x="15053" y="0"/>
                      <a:pt x="19395" y="4342"/>
                      <a:pt x="19395" y="9698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4" name="Freeform: Shape 287">
                <a:extLst>
                  <a:ext uri="{FF2B5EF4-FFF2-40B4-BE49-F238E27FC236}">
                    <a16:creationId xmlns:a16="http://schemas.microsoft.com/office/drawing/2014/main" id="{D214F265-829B-08C4-6DEB-ADF5970E59F4}"/>
                  </a:ext>
                </a:extLst>
              </p:cNvPr>
              <p:cNvSpPr/>
              <p:nvPr/>
            </p:nvSpPr>
            <p:spPr>
              <a:xfrm>
                <a:off x="3784246" y="4816307"/>
                <a:ext cx="7827" cy="61040"/>
              </a:xfrm>
              <a:custGeom>
                <a:avLst/>
                <a:gdLst>
                  <a:gd name="connsiteX0" fmla="*/ 7827 w 7827"/>
                  <a:gd name="connsiteY0" fmla="*/ 0 h 61040"/>
                  <a:gd name="connsiteX1" fmla="*/ 0 w 7827"/>
                  <a:gd name="connsiteY1" fmla="*/ 20724 h 61040"/>
                  <a:gd name="connsiteX2" fmla="*/ 0 w 7827"/>
                  <a:gd name="connsiteY2" fmla="*/ 61041 h 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27" h="61040">
                    <a:moveTo>
                      <a:pt x="7827" y="0"/>
                    </a:moveTo>
                    <a:lnTo>
                      <a:pt x="0" y="20724"/>
                    </a:lnTo>
                    <a:lnTo>
                      <a:pt x="0" y="61041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5" name="Freeform: Shape 288">
                <a:extLst>
                  <a:ext uri="{FF2B5EF4-FFF2-40B4-BE49-F238E27FC236}">
                    <a16:creationId xmlns:a16="http://schemas.microsoft.com/office/drawing/2014/main" id="{A7713A83-28D6-7ACB-E5A9-1F13AA0BD2EE}"/>
                  </a:ext>
                </a:extLst>
              </p:cNvPr>
              <p:cNvSpPr/>
              <p:nvPr/>
            </p:nvSpPr>
            <p:spPr>
              <a:xfrm>
                <a:off x="3751806" y="4836835"/>
                <a:ext cx="6005" cy="40316"/>
              </a:xfrm>
              <a:custGeom>
                <a:avLst/>
                <a:gdLst>
                  <a:gd name="connsiteX0" fmla="*/ 6006 w 6005"/>
                  <a:gd name="connsiteY0" fmla="*/ 40317 h 40316"/>
                  <a:gd name="connsiteX1" fmla="*/ 6006 w 6005"/>
                  <a:gd name="connsiteY1" fmla="*/ 0 h 40316"/>
                  <a:gd name="connsiteX2" fmla="*/ 5858 w 6005"/>
                  <a:gd name="connsiteY2" fmla="*/ 0 h 40316"/>
                  <a:gd name="connsiteX3" fmla="*/ 0 w 6005"/>
                  <a:gd name="connsiteY3" fmla="*/ 17869 h 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5" h="40316">
                    <a:moveTo>
                      <a:pt x="6006" y="40317"/>
                    </a:moveTo>
                    <a:lnTo>
                      <a:pt x="6006" y="0"/>
                    </a:lnTo>
                    <a:lnTo>
                      <a:pt x="5858" y="0"/>
                    </a:lnTo>
                    <a:lnTo>
                      <a:pt x="0" y="17869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6" name="Freeform: Shape 289">
                <a:extLst>
                  <a:ext uri="{FF2B5EF4-FFF2-40B4-BE49-F238E27FC236}">
                    <a16:creationId xmlns:a16="http://schemas.microsoft.com/office/drawing/2014/main" id="{0F8C3A34-3594-1B6E-7C7D-2AC53E2A6742}"/>
                  </a:ext>
                </a:extLst>
              </p:cNvPr>
              <p:cNvSpPr/>
              <p:nvPr/>
            </p:nvSpPr>
            <p:spPr>
              <a:xfrm>
                <a:off x="3864682" y="4762404"/>
                <a:ext cx="19395" cy="19395"/>
              </a:xfrm>
              <a:custGeom>
                <a:avLst/>
                <a:gdLst>
                  <a:gd name="connsiteX0" fmla="*/ 19395 w 19395"/>
                  <a:gd name="connsiteY0" fmla="*/ 9698 h 19395"/>
                  <a:gd name="connsiteX1" fmla="*/ 9698 w 19395"/>
                  <a:gd name="connsiteY1" fmla="*/ 19395 h 19395"/>
                  <a:gd name="connsiteX2" fmla="*/ 0 w 19395"/>
                  <a:gd name="connsiteY2" fmla="*/ 9698 h 19395"/>
                  <a:gd name="connsiteX3" fmla="*/ 9698 w 19395"/>
                  <a:gd name="connsiteY3" fmla="*/ 0 h 19395"/>
                  <a:gd name="connsiteX4" fmla="*/ 19395 w 19395"/>
                  <a:gd name="connsiteY4" fmla="*/ 9698 h 1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5" h="19395">
                    <a:moveTo>
                      <a:pt x="19395" y="9698"/>
                    </a:moveTo>
                    <a:cubicBezTo>
                      <a:pt x="19395" y="15053"/>
                      <a:pt x="15053" y="19395"/>
                      <a:pt x="9698" y="19395"/>
                    </a:cubicBezTo>
                    <a:cubicBezTo>
                      <a:pt x="4342" y="19395"/>
                      <a:pt x="0" y="15053"/>
                      <a:pt x="0" y="9698"/>
                    </a:cubicBezTo>
                    <a:cubicBezTo>
                      <a:pt x="0" y="4342"/>
                      <a:pt x="4342" y="0"/>
                      <a:pt x="9698" y="0"/>
                    </a:cubicBezTo>
                    <a:cubicBezTo>
                      <a:pt x="15053" y="0"/>
                      <a:pt x="19395" y="4342"/>
                      <a:pt x="19395" y="9698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F070331-E63E-F875-0454-94A55C3106CF}"/>
                </a:ext>
              </a:extLst>
            </p:cNvPr>
            <p:cNvCxnSpPr>
              <a:stCxn id="121" idx="2"/>
            </p:cNvCxnSpPr>
            <p:nvPr/>
          </p:nvCxnSpPr>
          <p:spPr>
            <a:xfrm>
              <a:off x="11084858" y="3104882"/>
              <a:ext cx="14577" cy="1550824"/>
            </a:xfrm>
            <a:prstGeom prst="line">
              <a:avLst/>
            </a:prstGeom>
            <a:ln>
              <a:solidFill>
                <a:srgbClr val="6D6D6D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F2016AE1-A5B4-0078-980E-F7132CDF5473}"/>
                </a:ext>
              </a:extLst>
            </p:cNvPr>
            <p:cNvSpPr/>
            <p:nvPr/>
          </p:nvSpPr>
          <p:spPr>
            <a:xfrm>
              <a:off x="13174559" y="2786425"/>
              <a:ext cx="933602" cy="496046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2" name="Picture 141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E50363BB-0F26-3862-847C-4380A0EA5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4402" y="2786425"/>
              <a:ext cx="506258" cy="506743"/>
            </a:xfrm>
            <a:prstGeom prst="rect">
              <a:avLst/>
            </a:prstGeom>
          </p:spPr>
        </p:pic>
        <p:pic>
          <p:nvPicPr>
            <p:cNvPr id="143" name="Picture 142" descr="Logo, icon&#10;&#10;Description automatically generated">
              <a:extLst>
                <a:ext uri="{FF2B5EF4-FFF2-40B4-BE49-F238E27FC236}">
                  <a16:creationId xmlns:a16="http://schemas.microsoft.com/office/drawing/2014/main" id="{4DE4DF2B-1DCB-4CCC-5F9F-B5C7B1C2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13553" y="2795148"/>
              <a:ext cx="462614" cy="462614"/>
            </a:xfrm>
            <a:prstGeom prst="rect">
              <a:avLst/>
            </a:prstGeom>
          </p:spPr>
        </p:pic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BAD207BA-C5CF-0DC1-8CD1-1A0AD0ED5D7C}"/>
                </a:ext>
              </a:extLst>
            </p:cNvPr>
            <p:cNvCxnSpPr>
              <a:cxnSpLocks/>
            </p:cNvCxnSpPr>
            <p:nvPr/>
          </p:nvCxnSpPr>
          <p:spPr>
            <a:xfrm>
              <a:off x="13634070" y="3282435"/>
              <a:ext cx="0" cy="814526"/>
            </a:xfrm>
            <a:prstGeom prst="line">
              <a:avLst/>
            </a:prstGeom>
            <a:ln>
              <a:solidFill>
                <a:srgbClr val="6D6D6D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F96E6FC1-7ABD-ED07-ACD0-DC05A6858478}"/>
                </a:ext>
              </a:extLst>
            </p:cNvPr>
            <p:cNvSpPr/>
            <p:nvPr/>
          </p:nvSpPr>
          <p:spPr>
            <a:xfrm>
              <a:off x="12986478" y="5168446"/>
              <a:ext cx="1417755" cy="496046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3" name="Picture 162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52C93A96-6181-3A73-D7D9-BF660584F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6480" y="5168888"/>
              <a:ext cx="506258" cy="506743"/>
            </a:xfrm>
            <a:prstGeom prst="rect">
              <a:avLst/>
            </a:prstGeom>
          </p:spPr>
        </p:pic>
        <p:pic>
          <p:nvPicPr>
            <p:cNvPr id="164" name="Picture 163" descr="Logo, icon&#10;&#10;Description automatically generated">
              <a:extLst>
                <a:ext uri="{FF2B5EF4-FFF2-40B4-BE49-F238E27FC236}">
                  <a16:creationId xmlns:a16="http://schemas.microsoft.com/office/drawing/2014/main" id="{4ED5E105-044C-8F48-633B-58D53D314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65336" y="5168889"/>
              <a:ext cx="462614" cy="462614"/>
            </a:xfrm>
            <a:prstGeom prst="rect">
              <a:avLst/>
            </a:prstGeom>
          </p:spPr>
        </p:pic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3D794942-0A09-D610-F5B2-7F4240A7771B}"/>
                </a:ext>
              </a:extLst>
            </p:cNvPr>
            <p:cNvCxnSpPr>
              <a:cxnSpLocks/>
              <a:endCxn id="163" idx="1"/>
            </p:cNvCxnSpPr>
            <p:nvPr/>
          </p:nvCxnSpPr>
          <p:spPr>
            <a:xfrm>
              <a:off x="12986478" y="542226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202BD26-7F19-A7EA-9951-12D20828AB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84823" y="5431945"/>
              <a:ext cx="601655" cy="0"/>
            </a:xfrm>
            <a:prstGeom prst="line">
              <a:avLst/>
            </a:prstGeom>
            <a:ln>
              <a:solidFill>
                <a:srgbClr val="6D6D6D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ounded Rectangle 174">
              <a:extLst>
                <a:ext uri="{FF2B5EF4-FFF2-40B4-BE49-F238E27FC236}">
                  <a16:creationId xmlns:a16="http://schemas.microsoft.com/office/drawing/2014/main" id="{C4F57070-4E97-E3CD-FF90-2B0F6F04DE04}"/>
                </a:ext>
              </a:extLst>
            </p:cNvPr>
            <p:cNvSpPr/>
            <p:nvPr/>
          </p:nvSpPr>
          <p:spPr>
            <a:xfrm>
              <a:off x="10019162" y="6219836"/>
              <a:ext cx="1945395" cy="496046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6" name="Picture 175" descr="Logo, icon&#10;&#10;Description automatically generated">
              <a:extLst>
                <a:ext uri="{FF2B5EF4-FFF2-40B4-BE49-F238E27FC236}">
                  <a16:creationId xmlns:a16="http://schemas.microsoft.com/office/drawing/2014/main" id="{644BDC8B-CE66-ECDF-12D4-D60CE3E3B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87093" y="6219837"/>
              <a:ext cx="462614" cy="462614"/>
            </a:xfrm>
            <a:prstGeom prst="rect">
              <a:avLst/>
            </a:prstGeom>
          </p:spPr>
        </p:pic>
        <p:pic>
          <p:nvPicPr>
            <p:cNvPr id="177" name="Picture 176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B5420B9D-0356-BF6E-45C1-55CEFF27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965" y="6197771"/>
              <a:ext cx="506258" cy="506743"/>
            </a:xfrm>
            <a:prstGeom prst="rect">
              <a:avLst/>
            </a:prstGeom>
          </p:spPr>
        </p:pic>
        <p:pic>
          <p:nvPicPr>
            <p:cNvPr id="179" name="Picture 178" descr="Logo&#10;&#10;Description automatically generated">
              <a:extLst>
                <a:ext uri="{FF2B5EF4-FFF2-40B4-BE49-F238E27FC236}">
                  <a16:creationId xmlns:a16="http://schemas.microsoft.com/office/drawing/2014/main" id="{F8029526-5652-F5BB-2E1B-A44769334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7842" y="6221997"/>
              <a:ext cx="484234" cy="484234"/>
            </a:xfrm>
            <a:prstGeom prst="rect">
              <a:avLst/>
            </a:prstGeom>
          </p:spPr>
        </p:pic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135C1B88-6D12-3E52-B3E6-81BE85C9E4B6}"/>
                </a:ext>
              </a:extLst>
            </p:cNvPr>
            <p:cNvCxnSpPr>
              <a:cxnSpLocks/>
              <a:endCxn id="177" idx="0"/>
            </p:cNvCxnSpPr>
            <p:nvPr/>
          </p:nvCxnSpPr>
          <p:spPr>
            <a:xfrm>
              <a:off x="10272505" y="5751419"/>
              <a:ext cx="11589" cy="446352"/>
            </a:xfrm>
            <a:prstGeom prst="line">
              <a:avLst/>
            </a:prstGeom>
            <a:ln>
              <a:solidFill>
                <a:srgbClr val="6D6D6D"/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E7254011-B1DE-8ABB-4F87-D462B1D3F2D6}"/>
                </a:ext>
              </a:extLst>
            </p:cNvPr>
            <p:cNvSpPr/>
            <p:nvPr/>
          </p:nvSpPr>
          <p:spPr>
            <a:xfrm>
              <a:off x="8839970" y="6209139"/>
              <a:ext cx="933602" cy="496046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3" name="Picture 182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D9534EDD-7A64-6A5A-D2D7-3BF502FD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6209139"/>
              <a:ext cx="506258" cy="506743"/>
            </a:xfrm>
            <a:prstGeom prst="rect">
              <a:avLst/>
            </a:prstGeom>
          </p:spPr>
        </p:pic>
        <p:pic>
          <p:nvPicPr>
            <p:cNvPr id="184" name="Picture 183" descr="Logo, icon&#10;&#10;Description automatically generated">
              <a:extLst>
                <a:ext uri="{FF2B5EF4-FFF2-40B4-BE49-F238E27FC236}">
                  <a16:creationId xmlns:a16="http://schemas.microsoft.com/office/drawing/2014/main" id="{8B10DBD7-B19E-6957-79D3-CB518D17B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8965" y="6217862"/>
              <a:ext cx="462614" cy="462614"/>
            </a:xfrm>
            <a:prstGeom prst="rect">
              <a:avLst/>
            </a:prstGeom>
          </p:spPr>
        </p:pic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32D622D6-D496-04CE-B331-B4EE6A9CEF28}"/>
                </a:ext>
              </a:extLst>
            </p:cNvPr>
            <p:cNvCxnSpPr>
              <a:cxnSpLocks/>
            </p:cNvCxnSpPr>
            <p:nvPr/>
          </p:nvCxnSpPr>
          <p:spPr>
            <a:xfrm>
              <a:off x="9178619" y="5895121"/>
              <a:ext cx="0" cy="358790"/>
            </a:xfrm>
            <a:prstGeom prst="line">
              <a:avLst/>
            </a:prstGeom>
            <a:ln>
              <a:solidFill>
                <a:srgbClr val="6D6D6D"/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ounded Rectangle 187">
              <a:extLst>
                <a:ext uri="{FF2B5EF4-FFF2-40B4-BE49-F238E27FC236}">
                  <a16:creationId xmlns:a16="http://schemas.microsoft.com/office/drawing/2014/main" id="{02198D8A-77D3-721D-A6EC-3D9F8EFA5AA0}"/>
                </a:ext>
              </a:extLst>
            </p:cNvPr>
            <p:cNvSpPr/>
            <p:nvPr/>
          </p:nvSpPr>
          <p:spPr>
            <a:xfrm>
              <a:off x="5850206" y="6455239"/>
              <a:ext cx="1945395" cy="496046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9" name="Picture 188" descr="Logo, icon&#10;&#10;Description automatically generated">
              <a:extLst>
                <a:ext uri="{FF2B5EF4-FFF2-40B4-BE49-F238E27FC236}">
                  <a16:creationId xmlns:a16="http://schemas.microsoft.com/office/drawing/2014/main" id="{967FF5B9-C256-6927-BB53-859E0BC89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2770" y="6455240"/>
              <a:ext cx="462614" cy="462614"/>
            </a:xfrm>
            <a:prstGeom prst="rect">
              <a:avLst/>
            </a:prstGeom>
          </p:spPr>
        </p:pic>
        <p:pic>
          <p:nvPicPr>
            <p:cNvPr id="190" name="Picture 189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64765FAA-111D-8BF8-14E4-2D4CCAC4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42" y="6433175"/>
              <a:ext cx="506258" cy="506743"/>
            </a:xfrm>
            <a:prstGeom prst="rect">
              <a:avLst/>
            </a:prstGeom>
          </p:spPr>
        </p:pic>
        <p:pic>
          <p:nvPicPr>
            <p:cNvPr id="192" name="Picture 191" descr="Logo&#10;&#10;Description automatically generated">
              <a:extLst>
                <a:ext uri="{FF2B5EF4-FFF2-40B4-BE49-F238E27FC236}">
                  <a16:creationId xmlns:a16="http://schemas.microsoft.com/office/drawing/2014/main" id="{49BF169F-35B8-D0D9-9C7D-0E1E1C9E2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521" y="6457402"/>
              <a:ext cx="484234" cy="484234"/>
            </a:xfrm>
            <a:prstGeom prst="rect">
              <a:avLst/>
            </a:prstGeom>
          </p:spPr>
        </p:pic>
        <p:pic>
          <p:nvPicPr>
            <p:cNvPr id="68" name="Picture 67" descr="Logo, icon&#10;&#10;Description automatically generated">
              <a:extLst>
                <a:ext uri="{FF2B5EF4-FFF2-40B4-BE49-F238E27FC236}">
                  <a16:creationId xmlns:a16="http://schemas.microsoft.com/office/drawing/2014/main" id="{F6C2FEE0-AE7B-CE48-D464-460120ACD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57139" y="4216302"/>
              <a:ext cx="510349" cy="510349"/>
            </a:xfrm>
            <a:prstGeom prst="rect">
              <a:avLst/>
            </a:prstGeom>
          </p:spPr>
        </p:pic>
        <p:pic>
          <p:nvPicPr>
            <p:cNvPr id="69" name="Picture 68" descr="Logo, icon&#10;&#10;Description automatically generated">
              <a:extLst>
                <a:ext uri="{FF2B5EF4-FFF2-40B4-BE49-F238E27FC236}">
                  <a16:creationId xmlns:a16="http://schemas.microsoft.com/office/drawing/2014/main" id="{E3809836-461A-40AB-BD09-5C3494BFD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15513" y="6448963"/>
              <a:ext cx="510349" cy="510349"/>
            </a:xfrm>
            <a:prstGeom prst="rect">
              <a:avLst/>
            </a:prstGeom>
          </p:spPr>
        </p:pic>
        <p:pic>
          <p:nvPicPr>
            <p:cNvPr id="70" name="Picture 69" descr="Logo, icon&#10;&#10;Description automatically generated">
              <a:extLst>
                <a:ext uri="{FF2B5EF4-FFF2-40B4-BE49-F238E27FC236}">
                  <a16:creationId xmlns:a16="http://schemas.microsoft.com/office/drawing/2014/main" id="{AEF8AB56-3BFB-CDD7-E3A6-DBFAE7B01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40628" y="6210790"/>
              <a:ext cx="510349" cy="510349"/>
            </a:xfrm>
            <a:prstGeom prst="rect">
              <a:avLst/>
            </a:prstGeom>
          </p:spPr>
        </p:pic>
        <p:pic>
          <p:nvPicPr>
            <p:cNvPr id="76" name="Picture 75" descr="Logo, icon&#10;&#10;Description automatically generated">
              <a:extLst>
                <a:ext uri="{FF2B5EF4-FFF2-40B4-BE49-F238E27FC236}">
                  <a16:creationId xmlns:a16="http://schemas.microsoft.com/office/drawing/2014/main" id="{D3AC8690-3C3C-A28B-6ACE-D54B185B1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06934" y="5164841"/>
              <a:ext cx="510349" cy="51034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CC526-4E4C-4EEA-47CD-94A3F42EEB6A}"/>
              </a:ext>
            </a:extLst>
          </p:cNvPr>
          <p:cNvSpPr txBox="1"/>
          <p:nvPr/>
        </p:nvSpPr>
        <p:spPr>
          <a:xfrm>
            <a:off x="554121" y="523615"/>
            <a:ext cx="7862514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5333F"/>
                </a:solidFill>
                <a:latin typeface="Montserrat" pitchFamily="2" charset="77"/>
              </a:rPr>
              <a:t>Turkish Red Crescent Response</a:t>
            </a:r>
          </a:p>
          <a:p>
            <a:r>
              <a:rPr lang="en-US" sz="2550" b="1" dirty="0">
                <a:solidFill>
                  <a:srgbClr val="011E41"/>
                </a:solidFill>
                <a:latin typeface="Montserrat" pitchFamily="2" charset="77"/>
              </a:rPr>
              <a:t>Earthquake | </a:t>
            </a:r>
            <a:r>
              <a:rPr lang="en-US" sz="2550" b="1" dirty="0" err="1">
                <a:solidFill>
                  <a:srgbClr val="011E41"/>
                </a:solidFill>
                <a:latin typeface="Montserrat" pitchFamily="2" charset="77"/>
              </a:rPr>
              <a:t>Türkiye</a:t>
            </a:r>
            <a:endParaRPr lang="en-US" sz="2550" b="1" dirty="0">
              <a:solidFill>
                <a:srgbClr val="011E41"/>
              </a:solidFill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63F25-4C27-36A8-0BE2-1ECD1C3CD3C6}"/>
              </a:ext>
            </a:extLst>
          </p:cNvPr>
          <p:cNvSpPr txBox="1"/>
          <p:nvPr/>
        </p:nvSpPr>
        <p:spPr>
          <a:xfrm>
            <a:off x="501433" y="192145"/>
            <a:ext cx="37534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rgbClr val="6D6E70"/>
                </a:solidFill>
                <a:latin typeface="Montserrat Light" pitchFamily="2" charset="77"/>
              </a:rPr>
              <a:t>Updated: 5 March 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43A26B-59A2-3EFF-4508-BCEC7E0A37AE}"/>
              </a:ext>
            </a:extLst>
          </p:cNvPr>
          <p:cNvSpPr/>
          <p:nvPr/>
        </p:nvSpPr>
        <p:spPr>
          <a:xfrm>
            <a:off x="0" y="542468"/>
            <a:ext cx="279444" cy="903817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F2AC62-F14B-07A1-9FE1-CACAB9243A5E}"/>
              </a:ext>
            </a:extLst>
          </p:cNvPr>
          <p:cNvCxnSpPr>
            <a:cxnSpLocks/>
          </p:cNvCxnSpPr>
          <p:nvPr/>
        </p:nvCxnSpPr>
        <p:spPr>
          <a:xfrm>
            <a:off x="723003" y="1548706"/>
            <a:ext cx="8586527" cy="0"/>
          </a:xfrm>
          <a:prstGeom prst="line">
            <a:avLst/>
          </a:prstGeom>
          <a:ln w="28575">
            <a:solidFill>
              <a:srgbClr val="011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F1C95A6-764B-24FC-55F1-3737FF9374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88690" y="388303"/>
            <a:ext cx="1926900" cy="5715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0731E4-E59C-21A1-FADF-205648CC772D}"/>
              </a:ext>
            </a:extLst>
          </p:cNvPr>
          <p:cNvSpPr txBox="1"/>
          <p:nvPr/>
        </p:nvSpPr>
        <p:spPr>
          <a:xfrm>
            <a:off x="685869" y="9708368"/>
            <a:ext cx="5308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6D6D6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Product created by SIMS. Data sources: Turkish Red Crescent, AFAD, IOM.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82A48CC-D374-FCE7-374D-994B4190F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45238" y="336766"/>
            <a:ext cx="910687" cy="9106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9B9BB4-F353-3436-6708-110334AE85A2}"/>
              </a:ext>
            </a:extLst>
          </p:cNvPr>
          <p:cNvSpPr/>
          <p:nvPr/>
        </p:nvSpPr>
        <p:spPr>
          <a:xfrm>
            <a:off x="819213" y="2363143"/>
            <a:ext cx="1804601" cy="7087076"/>
          </a:xfrm>
          <a:prstGeom prst="rect">
            <a:avLst/>
          </a:prstGeom>
          <a:solidFill>
            <a:srgbClr val="EFF3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F3F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BCDA55-E65D-A212-F233-45161E83DC3F}"/>
              </a:ext>
            </a:extLst>
          </p:cNvPr>
          <p:cNvSpPr/>
          <p:nvPr/>
        </p:nvSpPr>
        <p:spPr>
          <a:xfrm>
            <a:off x="766218" y="2399208"/>
            <a:ext cx="272397" cy="272397"/>
          </a:xfrm>
          <a:prstGeom prst="ellipse">
            <a:avLst/>
          </a:prstGeom>
          <a:solidFill>
            <a:srgbClr val="8D0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5BEA89-3C0A-ECA7-144A-471334AD0C00}"/>
              </a:ext>
            </a:extLst>
          </p:cNvPr>
          <p:cNvSpPr/>
          <p:nvPr/>
        </p:nvSpPr>
        <p:spPr>
          <a:xfrm>
            <a:off x="671551" y="2304634"/>
            <a:ext cx="461737" cy="461737"/>
          </a:xfrm>
          <a:prstGeom prst="ellipse">
            <a:avLst/>
          </a:prstGeom>
          <a:noFill/>
          <a:ln w="38100">
            <a:solidFill>
              <a:srgbClr val="F53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8B8C68-E686-E64C-C960-7AFFB9EDB260}"/>
              </a:ext>
            </a:extLst>
          </p:cNvPr>
          <p:cNvSpPr/>
          <p:nvPr/>
        </p:nvSpPr>
        <p:spPr>
          <a:xfrm>
            <a:off x="554193" y="2182413"/>
            <a:ext cx="696457" cy="696457"/>
          </a:xfrm>
          <a:prstGeom prst="ellipse">
            <a:avLst/>
          </a:prstGeom>
          <a:noFill/>
          <a:ln w="28575">
            <a:solidFill>
              <a:srgbClr val="F533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114C2C-AE45-650F-97CF-F12D76B9C44F}"/>
              </a:ext>
            </a:extLst>
          </p:cNvPr>
          <p:cNvSpPr/>
          <p:nvPr/>
        </p:nvSpPr>
        <p:spPr>
          <a:xfrm>
            <a:off x="461631" y="2091085"/>
            <a:ext cx="882174" cy="882174"/>
          </a:xfrm>
          <a:prstGeom prst="ellipse">
            <a:avLst/>
          </a:prstGeom>
          <a:noFill/>
          <a:ln w="12700">
            <a:solidFill>
              <a:srgbClr val="F98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06F7909-4252-A1A7-A1A6-1F1128268288}"/>
              </a:ext>
            </a:extLst>
          </p:cNvPr>
          <p:cNvSpPr/>
          <p:nvPr/>
        </p:nvSpPr>
        <p:spPr>
          <a:xfrm>
            <a:off x="372390" y="2001728"/>
            <a:ext cx="1060056" cy="1060056"/>
          </a:xfrm>
          <a:prstGeom prst="ellipse">
            <a:avLst/>
          </a:prstGeom>
          <a:noFill/>
          <a:ln w="6350">
            <a:solidFill>
              <a:srgbClr val="F9858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6C7EF6-768A-2659-8449-3CF29E02D336}"/>
              </a:ext>
            </a:extLst>
          </p:cNvPr>
          <p:cNvSpPr txBox="1"/>
          <p:nvPr/>
        </p:nvSpPr>
        <p:spPr>
          <a:xfrm>
            <a:off x="600358" y="1693518"/>
            <a:ext cx="17015232" cy="600164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3232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Turkish Red Crescent (TRC) is actively responding to the devastating earthquakes that took place on 6 February. Humanitarian relief activities are taking place in the provinces most affected by the earthquakes.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61FCD0-2D94-3CB4-ADA2-C4229E43131B}"/>
              </a:ext>
            </a:extLst>
          </p:cNvPr>
          <p:cNvSpPr txBox="1"/>
          <p:nvPr/>
        </p:nvSpPr>
        <p:spPr>
          <a:xfrm>
            <a:off x="877281" y="3542179"/>
            <a:ext cx="18134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DEATHS</a:t>
            </a:r>
          </a:p>
          <a:p>
            <a:r>
              <a:rPr lang="en-US" sz="2100" dirty="0">
                <a:solidFill>
                  <a:srgbClr val="011E41"/>
                </a:solidFill>
                <a:latin typeface="Montserrat" pitchFamily="2" charset="77"/>
              </a:rPr>
              <a:t>45,089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44367C-E7A9-8D40-C08A-4B75CE28BECF}"/>
              </a:ext>
            </a:extLst>
          </p:cNvPr>
          <p:cNvSpPr txBox="1"/>
          <p:nvPr/>
        </p:nvSpPr>
        <p:spPr>
          <a:xfrm>
            <a:off x="852083" y="4543742"/>
            <a:ext cx="18134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INJURED</a:t>
            </a:r>
          </a:p>
          <a:p>
            <a:r>
              <a:rPr lang="en-US" sz="2100" dirty="0">
                <a:solidFill>
                  <a:srgbClr val="011E41"/>
                </a:solidFill>
                <a:latin typeface="Montserrat" pitchFamily="2" charset="77"/>
              </a:rPr>
              <a:t>108,272</a:t>
            </a:r>
            <a:endParaRPr lang="en-US" dirty="0">
              <a:solidFill>
                <a:srgbClr val="011E41"/>
              </a:solidFill>
              <a:latin typeface="Montserrat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622C9D-ABA6-8581-9102-1CC4B17BACCA}"/>
              </a:ext>
            </a:extLst>
          </p:cNvPr>
          <p:cNvSpPr txBox="1"/>
          <p:nvPr/>
        </p:nvSpPr>
        <p:spPr>
          <a:xfrm>
            <a:off x="852082" y="5558005"/>
            <a:ext cx="2083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DISPLACED</a:t>
            </a:r>
          </a:p>
          <a:p>
            <a:r>
              <a:rPr lang="en-US" sz="2100" dirty="0">
                <a:solidFill>
                  <a:srgbClr val="011E41"/>
                </a:solidFill>
                <a:latin typeface="Montserrat" pitchFamily="2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1,971,589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671F83-7A69-B599-78CD-B7F9154019C1}"/>
              </a:ext>
            </a:extLst>
          </p:cNvPr>
          <p:cNvSpPr txBox="1"/>
          <p:nvPr/>
        </p:nvSpPr>
        <p:spPr>
          <a:xfrm>
            <a:off x="850883" y="8440504"/>
            <a:ext cx="22517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HOUSEHOLD UNITS DAMAGED</a:t>
            </a:r>
          </a:p>
          <a:p>
            <a:r>
              <a:rPr lang="en-US" sz="2100" dirty="0">
                <a:solidFill>
                  <a:srgbClr val="011E41"/>
                </a:solidFill>
                <a:latin typeface="Montserrat" pitchFamily="2" charset="77"/>
              </a:rPr>
              <a:t>3,273,605</a:t>
            </a:r>
            <a:endParaRPr lang="en-US" dirty="0">
              <a:solidFill>
                <a:srgbClr val="011E41"/>
              </a:solidFill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911FFC-5C61-7450-DA26-F98A052332C8}"/>
              </a:ext>
            </a:extLst>
          </p:cNvPr>
          <p:cNvSpPr txBox="1"/>
          <p:nvPr/>
        </p:nvSpPr>
        <p:spPr>
          <a:xfrm>
            <a:off x="852083" y="7459516"/>
            <a:ext cx="17798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PROVINCES HEAVILY IMPACTED</a:t>
            </a:r>
          </a:p>
          <a:p>
            <a:r>
              <a:rPr lang="en-US" sz="2100" dirty="0">
                <a:solidFill>
                  <a:srgbClr val="011E41"/>
                </a:solidFill>
                <a:latin typeface="Montserrat" pitchFamily="2" charset="77"/>
              </a:rPr>
              <a:t>11</a:t>
            </a:r>
            <a:endParaRPr lang="en-US" dirty="0">
              <a:solidFill>
                <a:srgbClr val="011E41"/>
              </a:solidFill>
              <a:latin typeface="Montserrat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D447AB-4537-B4B4-3DAD-B12C3516E7D9}"/>
              </a:ext>
            </a:extLst>
          </p:cNvPr>
          <p:cNvSpPr txBox="1"/>
          <p:nvPr/>
        </p:nvSpPr>
        <p:spPr>
          <a:xfrm>
            <a:off x="852082" y="6521461"/>
            <a:ext cx="2083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AFFECTED</a:t>
            </a:r>
          </a:p>
          <a:p>
            <a:r>
              <a:rPr lang="en-US" sz="2100" dirty="0">
                <a:solidFill>
                  <a:srgbClr val="011E41"/>
                </a:solidFill>
                <a:latin typeface="Montserrat" pitchFamily="2" charset="77"/>
              </a:rPr>
              <a:t>9,100,000</a:t>
            </a:r>
            <a:endParaRPr lang="en-US" dirty="0">
              <a:solidFill>
                <a:srgbClr val="011E41"/>
              </a:solidFill>
              <a:latin typeface="Montserrat" pitchFamily="2" charset="77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7F41A7-E334-B420-365A-76B16DFEE410}"/>
              </a:ext>
            </a:extLst>
          </p:cNvPr>
          <p:cNvCxnSpPr>
            <a:cxnSpLocks/>
          </p:cNvCxnSpPr>
          <p:nvPr/>
        </p:nvCxnSpPr>
        <p:spPr>
          <a:xfrm>
            <a:off x="822482" y="3542574"/>
            <a:ext cx="0" cy="60937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0CE2ED3-0656-4830-D6AE-0E248A0233C8}"/>
              </a:ext>
            </a:extLst>
          </p:cNvPr>
          <p:cNvSpPr txBox="1"/>
          <p:nvPr/>
        </p:nvSpPr>
        <p:spPr>
          <a:xfrm>
            <a:off x="2889561" y="2541962"/>
            <a:ext cx="792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11E41"/>
                </a:solidFill>
                <a:latin typeface="Montserrat" pitchFamily="2" charset="77"/>
              </a:rPr>
              <a:t>TRC response, as of 3 March</a:t>
            </a:r>
          </a:p>
        </p:txBody>
      </p: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117FDF02-AA94-C3AD-DB1F-3CFE6DC7268B}"/>
              </a:ext>
            </a:extLst>
          </p:cNvPr>
          <p:cNvCxnSpPr>
            <a:cxnSpLocks/>
          </p:cNvCxnSpPr>
          <p:nvPr/>
        </p:nvCxnSpPr>
        <p:spPr>
          <a:xfrm flipH="1">
            <a:off x="2865908" y="7067293"/>
            <a:ext cx="14616263" cy="0"/>
          </a:xfrm>
          <a:prstGeom prst="line">
            <a:avLst/>
          </a:prstGeom>
          <a:ln>
            <a:solidFill>
              <a:srgbClr val="A8A1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extBox 229">
            <a:extLst>
              <a:ext uri="{FF2B5EF4-FFF2-40B4-BE49-F238E27FC236}">
                <a16:creationId xmlns:a16="http://schemas.microsoft.com/office/drawing/2014/main" id="{E829280F-CD33-EEE3-8FEE-D0C793BD4825}"/>
              </a:ext>
            </a:extLst>
          </p:cNvPr>
          <p:cNvSpPr txBox="1"/>
          <p:nvPr/>
        </p:nvSpPr>
        <p:spPr>
          <a:xfrm>
            <a:off x="8630816" y="7166376"/>
            <a:ext cx="265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11E41"/>
                </a:solidFill>
                <a:latin typeface="Montserrat" pitchFamily="2" charset="77"/>
              </a:rPr>
              <a:t>Extent of TRC reach</a:t>
            </a: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B5CA54F7-6CD0-719D-CEB8-BEFFBF08444B}"/>
              </a:ext>
            </a:extLst>
          </p:cNvPr>
          <p:cNvCxnSpPr>
            <a:cxnSpLocks/>
          </p:cNvCxnSpPr>
          <p:nvPr/>
        </p:nvCxnSpPr>
        <p:spPr>
          <a:xfrm>
            <a:off x="8493723" y="7240401"/>
            <a:ext cx="0" cy="2637487"/>
          </a:xfrm>
          <a:prstGeom prst="line">
            <a:avLst/>
          </a:prstGeom>
          <a:ln>
            <a:solidFill>
              <a:srgbClr val="A8A1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" name="Picture 234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B1B877D9-1E5C-273E-3128-0F06D0231D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305" y="9099341"/>
            <a:ext cx="442918" cy="442918"/>
          </a:xfrm>
          <a:prstGeom prst="rect">
            <a:avLst/>
          </a:prstGeom>
        </p:spPr>
      </p:pic>
      <p:pic>
        <p:nvPicPr>
          <p:cNvPr id="236" name="Picture 235" descr="Icon&#10;&#10;Description automatically generated">
            <a:extLst>
              <a:ext uri="{FF2B5EF4-FFF2-40B4-BE49-F238E27FC236}">
                <a16:creationId xmlns:a16="http://schemas.microsoft.com/office/drawing/2014/main" id="{B50FE2DB-EE15-D0B3-B690-7196755EE7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51" y="3471277"/>
            <a:ext cx="511205" cy="511691"/>
          </a:xfrm>
          <a:prstGeom prst="rect">
            <a:avLst/>
          </a:prstGeom>
        </p:spPr>
      </p:pic>
      <p:pic>
        <p:nvPicPr>
          <p:cNvPr id="237" name="Picture 236" descr="Logo&#10;&#10;Description automatically generated">
            <a:extLst>
              <a:ext uri="{FF2B5EF4-FFF2-40B4-BE49-F238E27FC236}">
                <a16:creationId xmlns:a16="http://schemas.microsoft.com/office/drawing/2014/main" id="{368537AA-8792-A0AD-880F-EED95DECC2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081" y="7683678"/>
            <a:ext cx="467366" cy="467366"/>
          </a:xfrm>
          <a:prstGeom prst="rect">
            <a:avLst/>
          </a:prstGeom>
        </p:spPr>
      </p:pic>
      <p:pic>
        <p:nvPicPr>
          <p:cNvPr id="239" name="Picture 238" descr="Icon&#10;&#10;Description automatically generated">
            <a:extLst>
              <a:ext uri="{FF2B5EF4-FFF2-40B4-BE49-F238E27FC236}">
                <a16:creationId xmlns:a16="http://schemas.microsoft.com/office/drawing/2014/main" id="{9A255C88-FDE1-43F3-640C-C6D142A8D8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43857" y="8382102"/>
            <a:ext cx="467813" cy="467366"/>
          </a:xfrm>
          <a:prstGeom prst="rect">
            <a:avLst/>
          </a:prstGeom>
        </p:spPr>
      </p:pic>
      <p:pic>
        <p:nvPicPr>
          <p:cNvPr id="240" name="Picture 239" descr="Icon&#10;&#10;Description automatically generated">
            <a:extLst>
              <a:ext uri="{FF2B5EF4-FFF2-40B4-BE49-F238E27FC236}">
                <a16:creationId xmlns:a16="http://schemas.microsoft.com/office/drawing/2014/main" id="{741BCC4E-A6C5-4769-674C-996BAEBF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169" y="9058589"/>
            <a:ext cx="483670" cy="483670"/>
          </a:xfrm>
          <a:prstGeom prst="rect">
            <a:avLst/>
          </a:prstGeom>
        </p:spPr>
      </p:pic>
      <p:pic>
        <p:nvPicPr>
          <p:cNvPr id="242" name="Picture 241" descr="Logo&#10;&#10;Description automatically generated">
            <a:extLst>
              <a:ext uri="{FF2B5EF4-FFF2-40B4-BE49-F238E27FC236}">
                <a16:creationId xmlns:a16="http://schemas.microsoft.com/office/drawing/2014/main" id="{1A531B4F-B602-6408-2C3A-6BE5594AEC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77858" y="2961545"/>
            <a:ext cx="462788" cy="462788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2DA97340-F7F1-D3B4-9DA1-2757CC5FCB52}"/>
              </a:ext>
            </a:extLst>
          </p:cNvPr>
          <p:cNvSpPr txBox="1"/>
          <p:nvPr/>
        </p:nvSpPr>
        <p:spPr>
          <a:xfrm>
            <a:off x="12124762" y="7686093"/>
            <a:ext cx="1496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HOT MEALS</a:t>
            </a:r>
          </a:p>
          <a:p>
            <a:r>
              <a:rPr lang="en-US" sz="1400" b="1" dirty="0">
                <a:solidFill>
                  <a:srgbClr val="F5333F"/>
                </a:solidFill>
                <a:latin typeface="Montserrat ExtraBold" pitchFamily="2" charset="77"/>
              </a:rPr>
              <a:t>100,285,000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84779BB-D72B-6C82-1101-5E0508EDCEEB}"/>
              </a:ext>
            </a:extLst>
          </p:cNvPr>
          <p:cNvSpPr txBox="1"/>
          <p:nvPr/>
        </p:nvSpPr>
        <p:spPr>
          <a:xfrm>
            <a:off x="12124762" y="8342954"/>
            <a:ext cx="169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BOTTLED WATER</a:t>
            </a:r>
          </a:p>
          <a:p>
            <a:r>
              <a:rPr lang="en-US" sz="1400" b="1" dirty="0">
                <a:solidFill>
                  <a:srgbClr val="F5333F"/>
                </a:solidFill>
                <a:latin typeface="Montserrat ExtraBold" pitchFamily="2" charset="77"/>
              </a:rPr>
              <a:t>41,600,000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6FA66754-79BB-62A9-044F-F18A632232CD}"/>
              </a:ext>
            </a:extLst>
          </p:cNvPr>
          <p:cNvSpPr txBox="1"/>
          <p:nvPr/>
        </p:nvSpPr>
        <p:spPr>
          <a:xfrm>
            <a:off x="16021452" y="8894201"/>
            <a:ext cx="18182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BLOOD DONATION POINTS</a:t>
            </a:r>
          </a:p>
          <a:p>
            <a:r>
              <a:rPr lang="en-US" sz="1400" b="1" dirty="0">
                <a:solidFill>
                  <a:srgbClr val="F5333F"/>
                </a:solidFill>
                <a:latin typeface="Montserrat ExtraBold" pitchFamily="2" charset="77"/>
              </a:rPr>
              <a:t>300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E6707325-54C3-60E0-2B07-B61DA954D7DC}"/>
              </a:ext>
            </a:extLst>
          </p:cNvPr>
          <p:cNvSpPr txBox="1"/>
          <p:nvPr/>
        </p:nvSpPr>
        <p:spPr>
          <a:xfrm>
            <a:off x="12124763" y="9101950"/>
            <a:ext cx="103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TENTS</a:t>
            </a:r>
          </a:p>
          <a:p>
            <a:r>
              <a:rPr lang="en-US" sz="1400" b="1" dirty="0">
                <a:solidFill>
                  <a:srgbClr val="F5333F"/>
                </a:solidFill>
                <a:latin typeface="Montserrat ExtraBold" pitchFamily="2" charset="77"/>
              </a:rPr>
              <a:t>70,611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C0D8427E-07F8-E14F-CDD9-A3AA35F18D11}"/>
              </a:ext>
            </a:extLst>
          </p:cNvPr>
          <p:cNvSpPr txBox="1"/>
          <p:nvPr/>
        </p:nvSpPr>
        <p:spPr>
          <a:xfrm>
            <a:off x="3336378" y="3489144"/>
            <a:ext cx="261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RESPONSE VEHICLES</a:t>
            </a:r>
          </a:p>
          <a:p>
            <a:r>
              <a:rPr lang="en-US" sz="1400" b="1" dirty="0">
                <a:solidFill>
                  <a:srgbClr val="F5333F"/>
                </a:solidFill>
                <a:latin typeface="Montserrat ExtraBold" pitchFamily="2" charset="77"/>
              </a:rPr>
              <a:t>883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A224DE84-B8BF-C571-A825-27D5798C86E9}"/>
              </a:ext>
            </a:extLst>
          </p:cNvPr>
          <p:cNvSpPr txBox="1"/>
          <p:nvPr/>
        </p:nvSpPr>
        <p:spPr>
          <a:xfrm>
            <a:off x="3336378" y="2923937"/>
            <a:ext cx="261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PERSONNEL/VOLUNTEERS</a:t>
            </a:r>
          </a:p>
          <a:p>
            <a:r>
              <a:rPr lang="en-US" sz="1400" b="1" dirty="0">
                <a:solidFill>
                  <a:srgbClr val="F5333F"/>
                </a:solidFill>
                <a:latin typeface="Montserrat ExtraBold" pitchFamily="2" charset="77"/>
              </a:rPr>
              <a:t>4,631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4CBAF9C5-70CD-3FFD-DE75-A5EC6B37D4A2}"/>
              </a:ext>
            </a:extLst>
          </p:cNvPr>
          <p:cNvSpPr txBox="1"/>
          <p:nvPr/>
        </p:nvSpPr>
        <p:spPr>
          <a:xfrm>
            <a:off x="2819311" y="7133650"/>
            <a:ext cx="455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11E41"/>
                </a:solidFill>
                <a:latin typeface="Montserrat" pitchFamily="2" charset="77"/>
              </a:rPr>
              <a:t>Population movement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04E191-DE8C-01EE-77C6-3E67AB06C2A8}"/>
              </a:ext>
            </a:extLst>
          </p:cNvPr>
          <p:cNvSpPr txBox="1"/>
          <p:nvPr/>
        </p:nvSpPr>
        <p:spPr>
          <a:xfrm>
            <a:off x="2861752" y="9100350"/>
            <a:ext cx="5518171" cy="577081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6D6D6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Displacement models follow the well-established northwestern movement of migration that existed in Turkey prior to the earthquake. Large cities as well as coastal provinces are seeing a large population influx.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8E9104-E930-73C1-CEF3-2A6EB6C27ED1}"/>
              </a:ext>
            </a:extLst>
          </p:cNvPr>
          <p:cNvCxnSpPr>
            <a:cxnSpLocks/>
          </p:cNvCxnSpPr>
          <p:nvPr/>
        </p:nvCxnSpPr>
        <p:spPr>
          <a:xfrm>
            <a:off x="822482" y="4540141"/>
            <a:ext cx="0" cy="60937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3317415-9CE6-F187-4422-41A25D3DB338}"/>
              </a:ext>
            </a:extLst>
          </p:cNvPr>
          <p:cNvCxnSpPr>
            <a:cxnSpLocks/>
          </p:cNvCxnSpPr>
          <p:nvPr/>
        </p:nvCxnSpPr>
        <p:spPr>
          <a:xfrm>
            <a:off x="822482" y="5537707"/>
            <a:ext cx="0" cy="60937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4B6936E-C7EA-B52E-C639-AEEAC59A20EA}"/>
              </a:ext>
            </a:extLst>
          </p:cNvPr>
          <p:cNvCxnSpPr>
            <a:cxnSpLocks/>
          </p:cNvCxnSpPr>
          <p:nvPr/>
        </p:nvCxnSpPr>
        <p:spPr>
          <a:xfrm>
            <a:off x="822482" y="6535274"/>
            <a:ext cx="0" cy="60937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3C3E6B9-48B7-20B2-992B-16F0413F0B3C}"/>
              </a:ext>
            </a:extLst>
          </p:cNvPr>
          <p:cNvCxnSpPr>
            <a:cxnSpLocks/>
          </p:cNvCxnSpPr>
          <p:nvPr/>
        </p:nvCxnSpPr>
        <p:spPr>
          <a:xfrm>
            <a:off x="822482" y="7532841"/>
            <a:ext cx="0" cy="60937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CB44050-2234-FE21-56B4-145678299FEA}"/>
              </a:ext>
            </a:extLst>
          </p:cNvPr>
          <p:cNvCxnSpPr>
            <a:cxnSpLocks/>
          </p:cNvCxnSpPr>
          <p:nvPr/>
        </p:nvCxnSpPr>
        <p:spPr>
          <a:xfrm>
            <a:off x="822482" y="8530408"/>
            <a:ext cx="0" cy="60937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B8977EF-D659-9F80-F6CE-6EC181AE3E69}"/>
              </a:ext>
            </a:extLst>
          </p:cNvPr>
          <p:cNvSpPr txBox="1"/>
          <p:nvPr/>
        </p:nvSpPr>
        <p:spPr>
          <a:xfrm>
            <a:off x="867426" y="2735003"/>
            <a:ext cx="1684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rgbClr val="011E41"/>
                </a:solidFill>
                <a:latin typeface="Montserrat" pitchFamily="2" charset="77"/>
              </a:rPr>
              <a:t>Situation Overview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1A83AEA-7FB0-993D-7FB6-424B4B1F451B}"/>
              </a:ext>
            </a:extLst>
          </p:cNvPr>
          <p:cNvSpPr txBox="1">
            <a:spLocks/>
          </p:cNvSpPr>
          <p:nvPr/>
        </p:nvSpPr>
        <p:spPr>
          <a:xfrm>
            <a:off x="3336378" y="4022768"/>
            <a:ext cx="261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DISTRIBUTION POINTS</a:t>
            </a:r>
          </a:p>
          <a:p>
            <a:r>
              <a:rPr lang="en-US" sz="1400" b="1" dirty="0">
                <a:solidFill>
                  <a:srgbClr val="F5333F"/>
                </a:solidFill>
                <a:latin typeface="Montserrat ExtraBold" pitchFamily="2" charset="77"/>
              </a:rPr>
              <a:t>1,000</a:t>
            </a:r>
          </a:p>
        </p:txBody>
      </p:sp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ADDF8030-E43D-9699-1526-28B18D63C6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8956" y="4048198"/>
            <a:ext cx="480595" cy="480134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365D4BA9-ECF5-13D7-C11B-67315BCAC347}"/>
              </a:ext>
            </a:extLst>
          </p:cNvPr>
          <p:cNvSpPr txBox="1">
            <a:spLocks/>
          </p:cNvSpPr>
          <p:nvPr/>
        </p:nvSpPr>
        <p:spPr>
          <a:xfrm>
            <a:off x="16021452" y="7686093"/>
            <a:ext cx="162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PSS</a:t>
            </a:r>
          </a:p>
          <a:p>
            <a:r>
              <a:rPr lang="en-US" sz="1400" b="1" dirty="0">
                <a:solidFill>
                  <a:srgbClr val="F5333F"/>
                </a:solidFill>
                <a:latin typeface="Montserrat ExtraBold" pitchFamily="2" charset="77"/>
              </a:rPr>
              <a:t>47,374</a:t>
            </a:r>
          </a:p>
        </p:txBody>
      </p:sp>
      <p:pic>
        <p:nvPicPr>
          <p:cNvPr id="103" name="Picture 102" descr="Logo&#10;&#10;Description automatically generated">
            <a:extLst>
              <a:ext uri="{FF2B5EF4-FFF2-40B4-BE49-F238E27FC236}">
                <a16:creationId xmlns:a16="http://schemas.microsoft.com/office/drawing/2014/main" id="{FC45A1DB-322D-7C9E-A8AE-A1583C4C0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653" y="7683678"/>
            <a:ext cx="452698" cy="452698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3A708645-E02F-F9D7-09D3-CFF44EB4A775}"/>
              </a:ext>
            </a:extLst>
          </p:cNvPr>
          <p:cNvSpPr/>
          <p:nvPr/>
        </p:nvSpPr>
        <p:spPr>
          <a:xfrm>
            <a:off x="8673875" y="7645596"/>
            <a:ext cx="2350308" cy="2232292"/>
          </a:xfrm>
          <a:prstGeom prst="rect">
            <a:avLst/>
          </a:prstGeom>
          <a:solidFill>
            <a:srgbClr val="ABA5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16D2387A-8049-6FEB-1B11-60C5E30D6BBE}"/>
              </a:ext>
            </a:extLst>
          </p:cNvPr>
          <p:cNvSpPr txBox="1"/>
          <p:nvPr/>
        </p:nvSpPr>
        <p:spPr>
          <a:xfrm>
            <a:off x="8705325" y="8694487"/>
            <a:ext cx="2383362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ESTIMATED EARTHQUAKE- AFFECTED PEOPLE REACHED BY TRC</a:t>
            </a:r>
          </a:p>
          <a:p>
            <a:r>
              <a:rPr lang="en-US" sz="2400" b="1" dirty="0">
                <a:solidFill>
                  <a:schemeClr val="bg2"/>
                </a:solidFill>
                <a:latin typeface="Montserrat ExtraBold" pitchFamily="2" charset="77"/>
              </a:rPr>
              <a:t>1,285,000</a:t>
            </a:r>
          </a:p>
        </p:txBody>
      </p:sp>
      <p:pic>
        <p:nvPicPr>
          <p:cNvPr id="108" name="Picture 107" descr="Icon&#10;&#10;Description automatically generated">
            <a:extLst>
              <a:ext uri="{FF2B5EF4-FFF2-40B4-BE49-F238E27FC236}">
                <a16:creationId xmlns:a16="http://schemas.microsoft.com/office/drawing/2014/main" id="{995958EE-3A05-FE70-D570-EBAA0A0F3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43606" y="7691910"/>
            <a:ext cx="962734" cy="962734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7F6A8E21-9A9B-4503-262F-E9933EA13DA3}"/>
              </a:ext>
            </a:extLst>
          </p:cNvPr>
          <p:cNvSpPr txBox="1">
            <a:spLocks/>
          </p:cNvSpPr>
          <p:nvPr/>
        </p:nvSpPr>
        <p:spPr>
          <a:xfrm>
            <a:off x="16021451" y="8342954"/>
            <a:ext cx="171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HEALTH CARE</a:t>
            </a:r>
          </a:p>
          <a:p>
            <a:r>
              <a:rPr lang="en-US" sz="1400" b="1" dirty="0">
                <a:solidFill>
                  <a:srgbClr val="F5333F"/>
                </a:solidFill>
                <a:latin typeface="Montserrat ExtraBold" pitchFamily="2" charset="77"/>
              </a:rPr>
              <a:t>12,257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4EE6CDD-9FCA-067E-2D1E-254C8F6DD08E}"/>
              </a:ext>
            </a:extLst>
          </p:cNvPr>
          <p:cNvSpPr txBox="1">
            <a:spLocks/>
          </p:cNvSpPr>
          <p:nvPr/>
        </p:nvSpPr>
        <p:spPr>
          <a:xfrm>
            <a:off x="13953858" y="7686093"/>
            <a:ext cx="1479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HEATERS</a:t>
            </a:r>
          </a:p>
          <a:p>
            <a:r>
              <a:rPr lang="en-US" sz="1400" b="1" dirty="0">
                <a:solidFill>
                  <a:srgbClr val="F5333F"/>
                </a:solidFill>
                <a:latin typeface="Montserrat ExtraBold" pitchFamily="2" charset="77"/>
              </a:rPr>
              <a:t>33,353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61D6596-3FB3-D64A-3518-264EF4B3BF61}"/>
              </a:ext>
            </a:extLst>
          </p:cNvPr>
          <p:cNvSpPr txBox="1">
            <a:spLocks/>
          </p:cNvSpPr>
          <p:nvPr/>
        </p:nvSpPr>
        <p:spPr>
          <a:xfrm>
            <a:off x="13953858" y="8342954"/>
            <a:ext cx="139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HYGIENE KITS</a:t>
            </a:r>
          </a:p>
          <a:p>
            <a:r>
              <a:rPr lang="en-US" sz="1400" b="1" dirty="0">
                <a:solidFill>
                  <a:srgbClr val="F5333F"/>
                </a:solidFill>
                <a:latin typeface="Montserrat ExtraBold" pitchFamily="2" charset="77"/>
              </a:rPr>
              <a:t>67,700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A6CE189-9E9E-A098-0382-7260D438A60F}"/>
              </a:ext>
            </a:extLst>
          </p:cNvPr>
          <p:cNvSpPr txBox="1">
            <a:spLocks/>
          </p:cNvSpPr>
          <p:nvPr/>
        </p:nvSpPr>
        <p:spPr>
          <a:xfrm>
            <a:off x="13953858" y="9101950"/>
            <a:ext cx="1155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BLANKETS</a:t>
            </a:r>
          </a:p>
          <a:p>
            <a:r>
              <a:rPr lang="en-US" sz="1400" b="1" dirty="0">
                <a:solidFill>
                  <a:srgbClr val="F5333F"/>
                </a:solidFill>
                <a:latin typeface="Montserrat ExtraBold" pitchFamily="2" charset="77"/>
              </a:rPr>
              <a:t>202,026</a:t>
            </a:r>
          </a:p>
        </p:txBody>
      </p:sp>
      <p:pic>
        <p:nvPicPr>
          <p:cNvPr id="117" name="Picture 116" descr="Logo, icon&#10;&#10;Description automatically generated">
            <a:extLst>
              <a:ext uri="{FF2B5EF4-FFF2-40B4-BE49-F238E27FC236}">
                <a16:creationId xmlns:a16="http://schemas.microsoft.com/office/drawing/2014/main" id="{8918ED06-9A0E-0341-A105-A9EB122D8B6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61653" y="8382102"/>
            <a:ext cx="452698" cy="452698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6656BBA5-A3EE-36AD-CEB1-EAA787969B2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635094" y="8382102"/>
            <a:ext cx="438561" cy="438980"/>
          </a:xfrm>
          <a:prstGeom prst="rect">
            <a:avLst/>
          </a:prstGeom>
        </p:spPr>
      </p:pic>
      <p:pic>
        <p:nvPicPr>
          <p:cNvPr id="119" name="Picture 118" descr="Icon&#10;&#10;Description automatically generated">
            <a:extLst>
              <a:ext uri="{FF2B5EF4-FFF2-40B4-BE49-F238E27FC236}">
                <a16:creationId xmlns:a16="http://schemas.microsoft.com/office/drawing/2014/main" id="{72716D8B-F71A-9AC9-687B-C9F5BD1706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634883" y="9103279"/>
            <a:ext cx="438980" cy="438980"/>
          </a:xfrm>
          <a:prstGeom prst="rect">
            <a:avLst/>
          </a:prstGeom>
        </p:spPr>
      </p:pic>
      <p:pic>
        <p:nvPicPr>
          <p:cNvPr id="139" name="Picture 138" descr="Icon&#10;&#10;Description automatically generated">
            <a:extLst>
              <a:ext uri="{FF2B5EF4-FFF2-40B4-BE49-F238E27FC236}">
                <a16:creationId xmlns:a16="http://schemas.microsoft.com/office/drawing/2014/main" id="{BB3EEE6D-9925-E67D-4040-C3DA05DFD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608053" y="7683678"/>
            <a:ext cx="452698" cy="452698"/>
          </a:xfrm>
          <a:prstGeom prst="rect">
            <a:avLst/>
          </a:prstGeom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19D39E6-9B9A-717F-0D5C-9E4700B4004E}"/>
              </a:ext>
            </a:extLst>
          </p:cNvPr>
          <p:cNvCxnSpPr>
            <a:cxnSpLocks/>
          </p:cNvCxnSpPr>
          <p:nvPr/>
        </p:nvCxnSpPr>
        <p:spPr>
          <a:xfrm>
            <a:off x="11486469" y="7843925"/>
            <a:ext cx="0" cy="171934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9B7EEEB4-2808-2602-18A0-1E350EDC31A5}"/>
              </a:ext>
            </a:extLst>
          </p:cNvPr>
          <p:cNvSpPr txBox="1"/>
          <p:nvPr/>
        </p:nvSpPr>
        <p:spPr>
          <a:xfrm rot="16200000">
            <a:off x="10279636" y="8549710"/>
            <a:ext cx="2027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D6D6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ITEMS DISTRIBUTED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9502A9A-A57D-8318-1B35-BAE35567F516}"/>
              </a:ext>
            </a:extLst>
          </p:cNvPr>
          <p:cNvCxnSpPr>
            <a:cxnSpLocks/>
          </p:cNvCxnSpPr>
          <p:nvPr/>
        </p:nvCxnSpPr>
        <p:spPr>
          <a:xfrm>
            <a:off x="15585368" y="7901567"/>
            <a:ext cx="0" cy="171934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94CA6737-1D96-280C-8D65-95134D201812}"/>
              </a:ext>
            </a:extLst>
          </p:cNvPr>
          <p:cNvSpPr txBox="1"/>
          <p:nvPr/>
        </p:nvSpPr>
        <p:spPr>
          <a:xfrm rot="16200000">
            <a:off x="14378535" y="8607352"/>
            <a:ext cx="2027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D6D6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SERVICES PROVIDED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5FE268-1D46-38FE-0C32-F134BE282E3F}"/>
              </a:ext>
            </a:extLst>
          </p:cNvPr>
          <p:cNvGrpSpPr/>
          <p:nvPr/>
        </p:nvGrpSpPr>
        <p:grpSpPr>
          <a:xfrm>
            <a:off x="14879270" y="2464640"/>
            <a:ext cx="2246217" cy="4318925"/>
            <a:chOff x="15502740" y="2392250"/>
            <a:chExt cx="2246217" cy="4318925"/>
          </a:xfrm>
        </p:grpSpPr>
        <p:sp>
          <p:nvSpPr>
            <p:cNvPr id="199" name="Rounded Rectangle 198">
              <a:extLst>
                <a:ext uri="{FF2B5EF4-FFF2-40B4-BE49-F238E27FC236}">
                  <a16:creationId xmlns:a16="http://schemas.microsoft.com/office/drawing/2014/main" id="{D16E44B1-E10A-70C5-09D1-D7A123C025C2}"/>
                </a:ext>
              </a:extLst>
            </p:cNvPr>
            <p:cNvSpPr/>
            <p:nvPr/>
          </p:nvSpPr>
          <p:spPr>
            <a:xfrm>
              <a:off x="15502740" y="2392250"/>
              <a:ext cx="2198887" cy="4318925"/>
            </a:xfrm>
            <a:prstGeom prst="roundRect">
              <a:avLst>
                <a:gd name="adj" fmla="val 0"/>
              </a:avLst>
            </a:prstGeom>
            <a:solidFill>
              <a:srgbClr val="FFFFF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7" name="Picture 96" descr="Logo, icon&#10;&#10;Description automatically generated">
              <a:extLst>
                <a:ext uri="{FF2B5EF4-FFF2-40B4-BE49-F238E27FC236}">
                  <a16:creationId xmlns:a16="http://schemas.microsoft.com/office/drawing/2014/main" id="{AA4B45FB-93D7-0541-011B-3F6E42EFC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91086" y="4992926"/>
              <a:ext cx="510349" cy="510349"/>
            </a:xfrm>
            <a:prstGeom prst="rect">
              <a:avLst/>
            </a:prstGeom>
          </p:spPr>
        </p:pic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BEAF569F-BEBF-FA28-DAD1-C77BC388E189}"/>
                </a:ext>
              </a:extLst>
            </p:cNvPr>
            <p:cNvSpPr txBox="1"/>
            <p:nvPr/>
          </p:nvSpPr>
          <p:spPr>
            <a:xfrm>
              <a:off x="15601779" y="2509559"/>
              <a:ext cx="156069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6D6D6D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LEGEND</a:t>
              </a: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AEBBB5C7-61B9-3BDE-0853-3DBAE6946FE2}"/>
                </a:ext>
              </a:extLst>
            </p:cNvPr>
            <p:cNvSpPr/>
            <p:nvPr/>
          </p:nvSpPr>
          <p:spPr>
            <a:xfrm>
              <a:off x="15767317" y="2930939"/>
              <a:ext cx="191439" cy="191439"/>
            </a:xfrm>
            <a:prstGeom prst="rect">
              <a:avLst/>
            </a:prstGeom>
            <a:solidFill>
              <a:srgbClr val="A8A1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4FFE9193-6603-16C6-D714-9790D71DAC70}"/>
                </a:ext>
              </a:extLst>
            </p:cNvPr>
            <p:cNvSpPr txBox="1"/>
            <p:nvPr/>
          </p:nvSpPr>
          <p:spPr>
            <a:xfrm>
              <a:off x="15987640" y="2829945"/>
              <a:ext cx="1761317" cy="3831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6D6D6D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HEAVILY-AFFECTED PROVINCE</a:t>
              </a:r>
            </a:p>
            <a:p>
              <a:endParaRPr lang="en-US" sz="900" dirty="0">
                <a:solidFill>
                  <a:srgbClr val="6D6D6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r>
                <a:rPr lang="en-US" sz="1350" dirty="0">
                  <a:solidFill>
                    <a:srgbClr val="6D6D6D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FEBRUARY 6 EARTHQUAKES</a:t>
              </a:r>
            </a:p>
            <a:p>
              <a:endParaRPr lang="en-US" sz="900" dirty="0">
                <a:solidFill>
                  <a:srgbClr val="6D6D6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r>
                <a:rPr lang="en-US" sz="1350" dirty="0">
                  <a:solidFill>
                    <a:srgbClr val="6D6D6D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ASSESSMENTS</a:t>
              </a:r>
            </a:p>
            <a:p>
              <a:endParaRPr lang="en-US" sz="900" dirty="0">
                <a:solidFill>
                  <a:srgbClr val="6D6D6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r>
                <a:rPr lang="en-US" sz="1350" dirty="0">
                  <a:solidFill>
                    <a:srgbClr val="6D6D6D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PSYCHOSOCIAL SUPPORT (PSS) TENTS</a:t>
              </a:r>
            </a:p>
            <a:p>
              <a:endParaRPr lang="en-US" sz="900" dirty="0">
                <a:solidFill>
                  <a:srgbClr val="6D6D6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r>
                <a:rPr lang="en-US" sz="1350" dirty="0">
                  <a:solidFill>
                    <a:srgbClr val="6D6D6D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MOBILE PSS FOR CHILDREN</a:t>
              </a:r>
            </a:p>
            <a:p>
              <a:endParaRPr lang="en-US" sz="900" dirty="0">
                <a:solidFill>
                  <a:srgbClr val="6D6D6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r>
                <a:rPr lang="en-US" sz="1350" dirty="0">
                  <a:solidFill>
                    <a:srgbClr val="6D6D6D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FOOD DISTRIBUTIONS</a:t>
              </a:r>
            </a:p>
            <a:p>
              <a:endParaRPr lang="en-US" sz="900" dirty="0">
                <a:solidFill>
                  <a:srgbClr val="6D6D6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r>
                <a:rPr lang="en-US" sz="1350" dirty="0">
                  <a:solidFill>
                    <a:srgbClr val="6D6D6D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CHILD-FRIENDLY SPACE</a:t>
              </a:r>
            </a:p>
          </p:txBody>
        </p:sp>
        <p:pic>
          <p:nvPicPr>
            <p:cNvPr id="205" name="Graphic 204">
              <a:extLst>
                <a:ext uri="{FF2B5EF4-FFF2-40B4-BE49-F238E27FC236}">
                  <a16:creationId xmlns:a16="http://schemas.microsoft.com/office/drawing/2014/main" id="{3632A4B3-A698-C149-539E-64B147883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5695593" y="3404469"/>
              <a:ext cx="361530" cy="361530"/>
            </a:xfrm>
            <a:prstGeom prst="rect">
              <a:avLst/>
            </a:prstGeom>
          </p:spPr>
        </p:pic>
        <p:pic>
          <p:nvPicPr>
            <p:cNvPr id="206" name="Picture 20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061C6914-C115-B3F0-A730-EE878B278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1225" y="3867859"/>
              <a:ext cx="430262" cy="430674"/>
            </a:xfrm>
            <a:prstGeom prst="rect">
              <a:avLst/>
            </a:prstGeom>
          </p:spPr>
        </p:pic>
        <p:pic>
          <p:nvPicPr>
            <p:cNvPr id="207" name="Picture 206" descr="Logo&#10;&#10;Description automatically generated">
              <a:extLst>
                <a:ext uri="{FF2B5EF4-FFF2-40B4-BE49-F238E27FC236}">
                  <a16:creationId xmlns:a16="http://schemas.microsoft.com/office/drawing/2014/main" id="{2F958DB3-528F-6142-4DF0-C74A10651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3992" y="4437152"/>
              <a:ext cx="411544" cy="411544"/>
            </a:xfrm>
            <a:prstGeom prst="rect">
              <a:avLst/>
            </a:prstGeom>
          </p:spPr>
        </p:pic>
        <p:pic>
          <p:nvPicPr>
            <p:cNvPr id="209" name="Picture 208" descr="Logo, icon&#10;&#10;Description automatically generated">
              <a:extLst>
                <a:ext uri="{FF2B5EF4-FFF2-40B4-BE49-F238E27FC236}">
                  <a16:creationId xmlns:a16="http://schemas.microsoft.com/office/drawing/2014/main" id="{0CFC1D46-78EB-E282-9A1E-0EBCC5C29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93371" y="5641298"/>
              <a:ext cx="393170" cy="393170"/>
            </a:xfrm>
            <a:prstGeom prst="rect">
              <a:avLst/>
            </a:prstGeom>
          </p:spPr>
        </p:pic>
        <p:grpSp>
          <p:nvGrpSpPr>
            <p:cNvPr id="211" name="Graphic 71">
              <a:extLst>
                <a:ext uri="{FF2B5EF4-FFF2-40B4-BE49-F238E27FC236}">
                  <a16:creationId xmlns:a16="http://schemas.microsoft.com/office/drawing/2014/main" id="{6CC75ABE-321C-B63E-8569-A23D383645CD}"/>
                </a:ext>
              </a:extLst>
            </p:cNvPr>
            <p:cNvGrpSpPr/>
            <p:nvPr/>
          </p:nvGrpSpPr>
          <p:grpSpPr>
            <a:xfrm>
              <a:off x="15728695" y="6188470"/>
              <a:ext cx="295019" cy="333477"/>
              <a:chOff x="3751806" y="4681476"/>
              <a:chExt cx="173326" cy="195921"/>
            </a:xfrm>
            <a:noFill/>
          </p:grpSpPr>
          <p:sp>
            <p:nvSpPr>
              <p:cNvPr id="212" name="Freeform: Shape 278">
                <a:extLst>
                  <a:ext uri="{FF2B5EF4-FFF2-40B4-BE49-F238E27FC236}">
                    <a16:creationId xmlns:a16="http://schemas.microsoft.com/office/drawing/2014/main" id="{08412B14-C112-FCF7-C49A-D761D52B63EA}"/>
                  </a:ext>
                </a:extLst>
              </p:cNvPr>
              <p:cNvSpPr/>
              <p:nvPr/>
            </p:nvSpPr>
            <p:spPr>
              <a:xfrm>
                <a:off x="3864288" y="4806610"/>
                <a:ext cx="19395" cy="19395"/>
              </a:xfrm>
              <a:custGeom>
                <a:avLst/>
                <a:gdLst>
                  <a:gd name="connsiteX0" fmla="*/ 19395 w 19395"/>
                  <a:gd name="connsiteY0" fmla="*/ 9698 h 19395"/>
                  <a:gd name="connsiteX1" fmla="*/ 9698 w 19395"/>
                  <a:gd name="connsiteY1" fmla="*/ 19395 h 19395"/>
                  <a:gd name="connsiteX2" fmla="*/ 0 w 19395"/>
                  <a:gd name="connsiteY2" fmla="*/ 9698 h 19395"/>
                  <a:gd name="connsiteX3" fmla="*/ 9698 w 19395"/>
                  <a:gd name="connsiteY3" fmla="*/ 0 h 19395"/>
                  <a:gd name="connsiteX4" fmla="*/ 19395 w 19395"/>
                  <a:gd name="connsiteY4" fmla="*/ 9698 h 1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5" h="19395">
                    <a:moveTo>
                      <a:pt x="19395" y="9698"/>
                    </a:moveTo>
                    <a:cubicBezTo>
                      <a:pt x="19395" y="15053"/>
                      <a:pt x="15053" y="19395"/>
                      <a:pt x="9698" y="19395"/>
                    </a:cubicBezTo>
                    <a:cubicBezTo>
                      <a:pt x="4342" y="19395"/>
                      <a:pt x="0" y="15053"/>
                      <a:pt x="0" y="9698"/>
                    </a:cubicBezTo>
                    <a:cubicBezTo>
                      <a:pt x="0" y="4342"/>
                      <a:pt x="4342" y="0"/>
                      <a:pt x="9698" y="0"/>
                    </a:cubicBezTo>
                    <a:cubicBezTo>
                      <a:pt x="15053" y="0"/>
                      <a:pt x="19395" y="4342"/>
                      <a:pt x="19395" y="9698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" name="Freeform: Shape 279">
                <a:extLst>
                  <a:ext uri="{FF2B5EF4-FFF2-40B4-BE49-F238E27FC236}">
                    <a16:creationId xmlns:a16="http://schemas.microsoft.com/office/drawing/2014/main" id="{82166C7F-1DCE-0C25-9A27-5E5B0D8C5961}"/>
                  </a:ext>
                </a:extLst>
              </p:cNvPr>
              <p:cNvSpPr/>
              <p:nvPr/>
            </p:nvSpPr>
            <p:spPr>
              <a:xfrm>
                <a:off x="3853015" y="4816307"/>
                <a:ext cx="7827" cy="61040"/>
              </a:xfrm>
              <a:custGeom>
                <a:avLst/>
                <a:gdLst>
                  <a:gd name="connsiteX0" fmla="*/ 7827 w 7827"/>
                  <a:gd name="connsiteY0" fmla="*/ 61041 h 61040"/>
                  <a:gd name="connsiteX1" fmla="*/ 7827 w 7827"/>
                  <a:gd name="connsiteY1" fmla="*/ 20724 h 61040"/>
                  <a:gd name="connsiteX2" fmla="*/ 0 w 7827"/>
                  <a:gd name="connsiteY2" fmla="*/ 0 h 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27" h="61040">
                    <a:moveTo>
                      <a:pt x="7827" y="61041"/>
                    </a:moveTo>
                    <a:lnTo>
                      <a:pt x="7827" y="20724"/>
                    </a:lnTo>
                    <a:lnTo>
                      <a:pt x="0" y="0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" name="Freeform: Shape 280">
                <a:extLst>
                  <a:ext uri="{FF2B5EF4-FFF2-40B4-BE49-F238E27FC236}">
                    <a16:creationId xmlns:a16="http://schemas.microsoft.com/office/drawing/2014/main" id="{5A5D6631-FF45-4747-BD95-C33F1C1DE1D8}"/>
                  </a:ext>
                </a:extLst>
              </p:cNvPr>
              <p:cNvSpPr/>
              <p:nvPr/>
            </p:nvSpPr>
            <p:spPr>
              <a:xfrm rot="-4846898">
                <a:off x="3812471" y="4727505"/>
                <a:ext cx="20183" cy="20183"/>
              </a:xfrm>
              <a:custGeom>
                <a:avLst/>
                <a:gdLst>
                  <a:gd name="connsiteX0" fmla="*/ 20183 w 20183"/>
                  <a:gd name="connsiteY0" fmla="*/ 10092 h 20183"/>
                  <a:gd name="connsiteX1" fmla="*/ 10092 w 20183"/>
                  <a:gd name="connsiteY1" fmla="*/ 20183 h 20183"/>
                  <a:gd name="connsiteX2" fmla="*/ 0 w 20183"/>
                  <a:gd name="connsiteY2" fmla="*/ 10092 h 20183"/>
                  <a:gd name="connsiteX3" fmla="*/ 10092 w 20183"/>
                  <a:gd name="connsiteY3" fmla="*/ 0 h 20183"/>
                  <a:gd name="connsiteX4" fmla="*/ 20183 w 20183"/>
                  <a:gd name="connsiteY4" fmla="*/ 10092 h 2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83" h="20183">
                    <a:moveTo>
                      <a:pt x="20183" y="10092"/>
                    </a:moveTo>
                    <a:cubicBezTo>
                      <a:pt x="20183" y="15665"/>
                      <a:pt x="15665" y="20183"/>
                      <a:pt x="10092" y="20183"/>
                    </a:cubicBezTo>
                    <a:cubicBezTo>
                      <a:pt x="4518" y="20183"/>
                      <a:pt x="0" y="15665"/>
                      <a:pt x="0" y="10092"/>
                    </a:cubicBezTo>
                    <a:cubicBezTo>
                      <a:pt x="0" y="4518"/>
                      <a:pt x="4518" y="0"/>
                      <a:pt x="10092" y="0"/>
                    </a:cubicBezTo>
                    <a:cubicBezTo>
                      <a:pt x="15665" y="0"/>
                      <a:pt x="20183" y="4518"/>
                      <a:pt x="20183" y="10092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215" name="Graphic 71">
                <a:extLst>
                  <a:ext uri="{FF2B5EF4-FFF2-40B4-BE49-F238E27FC236}">
                    <a16:creationId xmlns:a16="http://schemas.microsoft.com/office/drawing/2014/main" id="{840B6AAF-21AD-2B8D-94B1-084A6B822AFB}"/>
                  </a:ext>
                </a:extLst>
              </p:cNvPr>
              <p:cNvGrpSpPr/>
              <p:nvPr/>
            </p:nvGrpSpPr>
            <p:grpSpPr>
              <a:xfrm>
                <a:off x="3793993" y="4759254"/>
                <a:ext cx="57102" cy="118143"/>
                <a:chOff x="3793993" y="4759254"/>
                <a:chExt cx="57102" cy="118143"/>
              </a:xfrm>
              <a:noFill/>
            </p:grpSpPr>
            <p:sp>
              <p:nvSpPr>
                <p:cNvPr id="224" name="Freeform: Shape 290">
                  <a:extLst>
                    <a:ext uri="{FF2B5EF4-FFF2-40B4-BE49-F238E27FC236}">
                      <a16:creationId xmlns:a16="http://schemas.microsoft.com/office/drawing/2014/main" id="{FF475853-608E-0D87-6E8D-985D0BF7806D}"/>
                    </a:ext>
                  </a:extLst>
                </p:cNvPr>
                <p:cNvSpPr/>
                <p:nvPr/>
              </p:nvSpPr>
              <p:spPr>
                <a:xfrm>
                  <a:off x="3833472" y="4759254"/>
                  <a:ext cx="17623" cy="118143"/>
                </a:xfrm>
                <a:custGeom>
                  <a:avLst/>
                  <a:gdLst>
                    <a:gd name="connsiteX0" fmla="*/ 17623 w 17623"/>
                    <a:gd name="connsiteY0" fmla="*/ 52328 h 118143"/>
                    <a:gd name="connsiteX1" fmla="*/ 394 w 17623"/>
                    <a:gd name="connsiteY1" fmla="*/ 0 h 118143"/>
                    <a:gd name="connsiteX2" fmla="*/ 0 w 17623"/>
                    <a:gd name="connsiteY2" fmla="*/ 0 h 118143"/>
                    <a:gd name="connsiteX3" fmla="*/ 49 w 17623"/>
                    <a:gd name="connsiteY3" fmla="*/ 118144 h 118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23" h="118143">
                      <a:moveTo>
                        <a:pt x="17623" y="52328"/>
                      </a:moveTo>
                      <a:lnTo>
                        <a:pt x="394" y="0"/>
                      </a:lnTo>
                      <a:lnTo>
                        <a:pt x="0" y="0"/>
                      </a:lnTo>
                      <a:lnTo>
                        <a:pt x="49" y="118144"/>
                      </a:lnTo>
                    </a:path>
                  </a:pathLst>
                </a:custGeom>
                <a:noFill/>
                <a:ln w="7761" cap="flat">
                  <a:solidFill>
                    <a:srgbClr val="011E4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5" name="Freeform: Shape 291">
                  <a:extLst>
                    <a:ext uri="{FF2B5EF4-FFF2-40B4-BE49-F238E27FC236}">
                      <a16:creationId xmlns:a16="http://schemas.microsoft.com/office/drawing/2014/main" id="{4463672C-88EE-E661-7337-5CD9F6C3C524}"/>
                    </a:ext>
                  </a:extLst>
                </p:cNvPr>
                <p:cNvSpPr/>
                <p:nvPr/>
              </p:nvSpPr>
              <p:spPr>
                <a:xfrm>
                  <a:off x="3793993" y="4759254"/>
                  <a:ext cx="17623" cy="118143"/>
                </a:xfrm>
                <a:custGeom>
                  <a:avLst/>
                  <a:gdLst>
                    <a:gd name="connsiteX0" fmla="*/ 0 w 17623"/>
                    <a:gd name="connsiteY0" fmla="*/ 52328 h 118143"/>
                    <a:gd name="connsiteX1" fmla="*/ 17229 w 17623"/>
                    <a:gd name="connsiteY1" fmla="*/ 0 h 118143"/>
                    <a:gd name="connsiteX2" fmla="*/ 17623 w 17623"/>
                    <a:gd name="connsiteY2" fmla="*/ 0 h 118143"/>
                    <a:gd name="connsiteX3" fmla="*/ 17623 w 17623"/>
                    <a:gd name="connsiteY3" fmla="*/ 118144 h 118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23" h="118143">
                      <a:moveTo>
                        <a:pt x="0" y="52328"/>
                      </a:moveTo>
                      <a:lnTo>
                        <a:pt x="17229" y="0"/>
                      </a:lnTo>
                      <a:lnTo>
                        <a:pt x="17623" y="0"/>
                      </a:lnTo>
                      <a:lnTo>
                        <a:pt x="17623" y="118144"/>
                      </a:lnTo>
                    </a:path>
                  </a:pathLst>
                </a:custGeom>
                <a:noFill/>
                <a:ln w="7761" cap="flat">
                  <a:solidFill>
                    <a:srgbClr val="011E4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216" name="Freeform: Shape 282">
                <a:extLst>
                  <a:ext uri="{FF2B5EF4-FFF2-40B4-BE49-F238E27FC236}">
                    <a16:creationId xmlns:a16="http://schemas.microsoft.com/office/drawing/2014/main" id="{A87372F2-9444-5552-E759-C680C9934FED}"/>
                  </a:ext>
                </a:extLst>
              </p:cNvPr>
              <p:cNvSpPr/>
              <p:nvPr/>
            </p:nvSpPr>
            <p:spPr>
              <a:xfrm>
                <a:off x="3887277" y="4836835"/>
                <a:ext cx="6005" cy="40316"/>
              </a:xfrm>
              <a:custGeom>
                <a:avLst/>
                <a:gdLst>
                  <a:gd name="connsiteX0" fmla="*/ 6006 w 6005"/>
                  <a:gd name="connsiteY0" fmla="*/ 17869 h 40316"/>
                  <a:gd name="connsiteX1" fmla="*/ 148 w 6005"/>
                  <a:gd name="connsiteY1" fmla="*/ 0 h 40316"/>
                  <a:gd name="connsiteX2" fmla="*/ 0 w 6005"/>
                  <a:gd name="connsiteY2" fmla="*/ 0 h 40316"/>
                  <a:gd name="connsiteX3" fmla="*/ 0 w 6005"/>
                  <a:gd name="connsiteY3" fmla="*/ 40317 h 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5" h="40316">
                    <a:moveTo>
                      <a:pt x="6006" y="17869"/>
                    </a:moveTo>
                    <a:lnTo>
                      <a:pt x="148" y="0"/>
                    </a:lnTo>
                    <a:lnTo>
                      <a:pt x="0" y="0"/>
                    </a:lnTo>
                    <a:lnTo>
                      <a:pt x="0" y="40317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" name="Freeform: Shape 283">
                <a:extLst>
                  <a:ext uri="{FF2B5EF4-FFF2-40B4-BE49-F238E27FC236}">
                    <a16:creationId xmlns:a16="http://schemas.microsoft.com/office/drawing/2014/main" id="{63C066D7-4727-1B31-DAD9-E3F823A98274}"/>
                  </a:ext>
                </a:extLst>
              </p:cNvPr>
              <p:cNvSpPr/>
              <p:nvPr/>
            </p:nvSpPr>
            <p:spPr>
              <a:xfrm>
                <a:off x="3775385" y="4681476"/>
                <a:ext cx="118143" cy="20428"/>
              </a:xfrm>
              <a:custGeom>
                <a:avLst/>
                <a:gdLst>
                  <a:gd name="connsiteX0" fmla="*/ 118144 w 118143"/>
                  <a:gd name="connsiteY0" fmla="*/ 20429 h 20428"/>
                  <a:gd name="connsiteX1" fmla="*/ 59072 w 118143"/>
                  <a:gd name="connsiteY1" fmla="*/ 0 h 20428"/>
                  <a:gd name="connsiteX2" fmla="*/ 0 w 118143"/>
                  <a:gd name="connsiteY2" fmla="*/ 20429 h 2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143" h="20428">
                    <a:moveTo>
                      <a:pt x="118144" y="20429"/>
                    </a:moveTo>
                    <a:cubicBezTo>
                      <a:pt x="101899" y="7630"/>
                      <a:pt x="81371" y="0"/>
                      <a:pt x="59072" y="0"/>
                    </a:cubicBezTo>
                    <a:cubicBezTo>
                      <a:pt x="36772" y="0"/>
                      <a:pt x="16245" y="7630"/>
                      <a:pt x="0" y="20429"/>
                    </a:cubicBezTo>
                  </a:path>
                </a:pathLst>
              </a:custGeom>
              <a:noFill/>
              <a:ln w="7761" cap="flat">
                <a:solidFill>
                  <a:srgbClr val="F533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" name="Freeform: Shape 284">
                <a:extLst>
                  <a:ext uri="{FF2B5EF4-FFF2-40B4-BE49-F238E27FC236}">
                    <a16:creationId xmlns:a16="http://schemas.microsoft.com/office/drawing/2014/main" id="{655242C7-9FB7-0079-23FF-BA67D8FD522E}"/>
                  </a:ext>
                </a:extLst>
              </p:cNvPr>
              <p:cNvSpPr/>
              <p:nvPr/>
            </p:nvSpPr>
            <p:spPr>
              <a:xfrm>
                <a:off x="3896138" y="4781307"/>
                <a:ext cx="19395" cy="19395"/>
              </a:xfrm>
              <a:custGeom>
                <a:avLst/>
                <a:gdLst>
                  <a:gd name="connsiteX0" fmla="*/ 19395 w 19395"/>
                  <a:gd name="connsiteY0" fmla="*/ 9698 h 19395"/>
                  <a:gd name="connsiteX1" fmla="*/ 9698 w 19395"/>
                  <a:gd name="connsiteY1" fmla="*/ 19395 h 19395"/>
                  <a:gd name="connsiteX2" fmla="*/ 0 w 19395"/>
                  <a:gd name="connsiteY2" fmla="*/ 9698 h 19395"/>
                  <a:gd name="connsiteX3" fmla="*/ 9698 w 19395"/>
                  <a:gd name="connsiteY3" fmla="*/ 0 h 19395"/>
                  <a:gd name="connsiteX4" fmla="*/ 19395 w 19395"/>
                  <a:gd name="connsiteY4" fmla="*/ 9698 h 1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5" h="19395">
                    <a:moveTo>
                      <a:pt x="19395" y="9698"/>
                    </a:moveTo>
                    <a:cubicBezTo>
                      <a:pt x="19395" y="15053"/>
                      <a:pt x="15053" y="19395"/>
                      <a:pt x="9698" y="19395"/>
                    </a:cubicBezTo>
                    <a:cubicBezTo>
                      <a:pt x="4342" y="19395"/>
                      <a:pt x="0" y="15053"/>
                      <a:pt x="0" y="9698"/>
                    </a:cubicBezTo>
                    <a:cubicBezTo>
                      <a:pt x="0" y="4342"/>
                      <a:pt x="4342" y="0"/>
                      <a:pt x="9698" y="0"/>
                    </a:cubicBezTo>
                    <a:cubicBezTo>
                      <a:pt x="15053" y="0"/>
                      <a:pt x="19395" y="4342"/>
                      <a:pt x="19395" y="9698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" name="Freeform: Shape 285">
                <a:extLst>
                  <a:ext uri="{FF2B5EF4-FFF2-40B4-BE49-F238E27FC236}">
                    <a16:creationId xmlns:a16="http://schemas.microsoft.com/office/drawing/2014/main" id="{47645720-5B33-9149-5FD0-9463941568D4}"/>
                  </a:ext>
                </a:extLst>
              </p:cNvPr>
              <p:cNvSpPr/>
              <p:nvPr/>
            </p:nvSpPr>
            <p:spPr>
              <a:xfrm>
                <a:off x="3915435" y="4812320"/>
                <a:ext cx="9697" cy="64831"/>
              </a:xfrm>
              <a:custGeom>
                <a:avLst/>
                <a:gdLst>
                  <a:gd name="connsiteX0" fmla="*/ 9698 w 9697"/>
                  <a:gd name="connsiteY0" fmla="*/ 28699 h 64831"/>
                  <a:gd name="connsiteX1" fmla="*/ 246 w 9697"/>
                  <a:gd name="connsiteY1" fmla="*/ 0 h 64831"/>
                  <a:gd name="connsiteX2" fmla="*/ 0 w 9697"/>
                  <a:gd name="connsiteY2" fmla="*/ 0 h 64831"/>
                  <a:gd name="connsiteX3" fmla="*/ 0 w 9697"/>
                  <a:gd name="connsiteY3" fmla="*/ 64831 h 6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7" h="64831">
                    <a:moveTo>
                      <a:pt x="9698" y="28699"/>
                    </a:moveTo>
                    <a:lnTo>
                      <a:pt x="246" y="0"/>
                    </a:lnTo>
                    <a:lnTo>
                      <a:pt x="0" y="0"/>
                    </a:lnTo>
                    <a:lnTo>
                      <a:pt x="0" y="64831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" name="Freeform: Shape 286">
                <a:extLst>
                  <a:ext uri="{FF2B5EF4-FFF2-40B4-BE49-F238E27FC236}">
                    <a16:creationId xmlns:a16="http://schemas.microsoft.com/office/drawing/2014/main" id="{D2802E49-D782-985D-422C-C8C7C55B4DD3}"/>
                  </a:ext>
                </a:extLst>
              </p:cNvPr>
              <p:cNvSpPr/>
              <p:nvPr/>
            </p:nvSpPr>
            <p:spPr>
              <a:xfrm>
                <a:off x="3761405" y="4806610"/>
                <a:ext cx="19395" cy="19395"/>
              </a:xfrm>
              <a:custGeom>
                <a:avLst/>
                <a:gdLst>
                  <a:gd name="connsiteX0" fmla="*/ 19395 w 19395"/>
                  <a:gd name="connsiteY0" fmla="*/ 9698 h 19395"/>
                  <a:gd name="connsiteX1" fmla="*/ 9698 w 19395"/>
                  <a:gd name="connsiteY1" fmla="*/ 19395 h 19395"/>
                  <a:gd name="connsiteX2" fmla="*/ 0 w 19395"/>
                  <a:gd name="connsiteY2" fmla="*/ 9698 h 19395"/>
                  <a:gd name="connsiteX3" fmla="*/ 9698 w 19395"/>
                  <a:gd name="connsiteY3" fmla="*/ 0 h 19395"/>
                  <a:gd name="connsiteX4" fmla="*/ 19395 w 19395"/>
                  <a:gd name="connsiteY4" fmla="*/ 9698 h 1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5" h="19395">
                    <a:moveTo>
                      <a:pt x="19395" y="9698"/>
                    </a:moveTo>
                    <a:cubicBezTo>
                      <a:pt x="19395" y="15053"/>
                      <a:pt x="15053" y="19395"/>
                      <a:pt x="9698" y="19395"/>
                    </a:cubicBezTo>
                    <a:cubicBezTo>
                      <a:pt x="4342" y="19395"/>
                      <a:pt x="0" y="15053"/>
                      <a:pt x="0" y="9698"/>
                    </a:cubicBezTo>
                    <a:cubicBezTo>
                      <a:pt x="0" y="4342"/>
                      <a:pt x="4342" y="0"/>
                      <a:pt x="9698" y="0"/>
                    </a:cubicBezTo>
                    <a:cubicBezTo>
                      <a:pt x="15053" y="0"/>
                      <a:pt x="19395" y="4342"/>
                      <a:pt x="19395" y="9698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21" name="Freeform: Shape 287">
                <a:extLst>
                  <a:ext uri="{FF2B5EF4-FFF2-40B4-BE49-F238E27FC236}">
                    <a16:creationId xmlns:a16="http://schemas.microsoft.com/office/drawing/2014/main" id="{8432ACF3-C275-4194-22F9-446B210A3602}"/>
                  </a:ext>
                </a:extLst>
              </p:cNvPr>
              <p:cNvSpPr/>
              <p:nvPr/>
            </p:nvSpPr>
            <p:spPr>
              <a:xfrm>
                <a:off x="3784246" y="4816307"/>
                <a:ext cx="7827" cy="61040"/>
              </a:xfrm>
              <a:custGeom>
                <a:avLst/>
                <a:gdLst>
                  <a:gd name="connsiteX0" fmla="*/ 7827 w 7827"/>
                  <a:gd name="connsiteY0" fmla="*/ 0 h 61040"/>
                  <a:gd name="connsiteX1" fmla="*/ 0 w 7827"/>
                  <a:gd name="connsiteY1" fmla="*/ 20724 h 61040"/>
                  <a:gd name="connsiteX2" fmla="*/ 0 w 7827"/>
                  <a:gd name="connsiteY2" fmla="*/ 61041 h 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27" h="61040">
                    <a:moveTo>
                      <a:pt x="7827" y="0"/>
                    </a:moveTo>
                    <a:lnTo>
                      <a:pt x="0" y="20724"/>
                    </a:lnTo>
                    <a:lnTo>
                      <a:pt x="0" y="61041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" name="Freeform: Shape 288">
                <a:extLst>
                  <a:ext uri="{FF2B5EF4-FFF2-40B4-BE49-F238E27FC236}">
                    <a16:creationId xmlns:a16="http://schemas.microsoft.com/office/drawing/2014/main" id="{C56E1D6C-E75B-2A0F-0710-7C76F961B3C5}"/>
                  </a:ext>
                </a:extLst>
              </p:cNvPr>
              <p:cNvSpPr/>
              <p:nvPr/>
            </p:nvSpPr>
            <p:spPr>
              <a:xfrm>
                <a:off x="3751806" y="4836835"/>
                <a:ext cx="6005" cy="40316"/>
              </a:xfrm>
              <a:custGeom>
                <a:avLst/>
                <a:gdLst>
                  <a:gd name="connsiteX0" fmla="*/ 6006 w 6005"/>
                  <a:gd name="connsiteY0" fmla="*/ 40317 h 40316"/>
                  <a:gd name="connsiteX1" fmla="*/ 6006 w 6005"/>
                  <a:gd name="connsiteY1" fmla="*/ 0 h 40316"/>
                  <a:gd name="connsiteX2" fmla="*/ 5858 w 6005"/>
                  <a:gd name="connsiteY2" fmla="*/ 0 h 40316"/>
                  <a:gd name="connsiteX3" fmla="*/ 0 w 6005"/>
                  <a:gd name="connsiteY3" fmla="*/ 17869 h 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5" h="40316">
                    <a:moveTo>
                      <a:pt x="6006" y="40317"/>
                    </a:moveTo>
                    <a:lnTo>
                      <a:pt x="6006" y="0"/>
                    </a:lnTo>
                    <a:lnTo>
                      <a:pt x="5858" y="0"/>
                    </a:lnTo>
                    <a:lnTo>
                      <a:pt x="0" y="17869"/>
                    </a:lnTo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" name="Freeform: Shape 289">
                <a:extLst>
                  <a:ext uri="{FF2B5EF4-FFF2-40B4-BE49-F238E27FC236}">
                    <a16:creationId xmlns:a16="http://schemas.microsoft.com/office/drawing/2014/main" id="{CB2147DB-A7B1-44E2-0B6C-DF4533F04775}"/>
                  </a:ext>
                </a:extLst>
              </p:cNvPr>
              <p:cNvSpPr/>
              <p:nvPr/>
            </p:nvSpPr>
            <p:spPr>
              <a:xfrm>
                <a:off x="3864682" y="4762404"/>
                <a:ext cx="19395" cy="19395"/>
              </a:xfrm>
              <a:custGeom>
                <a:avLst/>
                <a:gdLst>
                  <a:gd name="connsiteX0" fmla="*/ 19395 w 19395"/>
                  <a:gd name="connsiteY0" fmla="*/ 9698 h 19395"/>
                  <a:gd name="connsiteX1" fmla="*/ 9698 w 19395"/>
                  <a:gd name="connsiteY1" fmla="*/ 19395 h 19395"/>
                  <a:gd name="connsiteX2" fmla="*/ 0 w 19395"/>
                  <a:gd name="connsiteY2" fmla="*/ 9698 h 19395"/>
                  <a:gd name="connsiteX3" fmla="*/ 9698 w 19395"/>
                  <a:gd name="connsiteY3" fmla="*/ 0 h 19395"/>
                  <a:gd name="connsiteX4" fmla="*/ 19395 w 19395"/>
                  <a:gd name="connsiteY4" fmla="*/ 9698 h 1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5" h="19395">
                    <a:moveTo>
                      <a:pt x="19395" y="9698"/>
                    </a:moveTo>
                    <a:cubicBezTo>
                      <a:pt x="19395" y="15053"/>
                      <a:pt x="15053" y="19395"/>
                      <a:pt x="9698" y="19395"/>
                    </a:cubicBezTo>
                    <a:cubicBezTo>
                      <a:pt x="4342" y="19395"/>
                      <a:pt x="0" y="15053"/>
                      <a:pt x="0" y="9698"/>
                    </a:cubicBezTo>
                    <a:cubicBezTo>
                      <a:pt x="0" y="4342"/>
                      <a:pt x="4342" y="0"/>
                      <a:pt x="9698" y="0"/>
                    </a:cubicBezTo>
                    <a:cubicBezTo>
                      <a:pt x="15053" y="0"/>
                      <a:pt x="19395" y="4342"/>
                      <a:pt x="19395" y="9698"/>
                    </a:cubicBezTo>
                    <a:close/>
                  </a:path>
                </a:pathLst>
              </a:custGeom>
              <a:noFill/>
              <a:ln w="7761" cap="flat">
                <a:solidFill>
                  <a:srgbClr val="011E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683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432352-FAAC-1B8F-7BFF-80F4CF036F9B}"/>
              </a:ext>
            </a:extLst>
          </p:cNvPr>
          <p:cNvSpPr txBox="1"/>
          <p:nvPr/>
        </p:nvSpPr>
        <p:spPr>
          <a:xfrm>
            <a:off x="1028700" y="859801"/>
            <a:ext cx="131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Operational key insights</a:t>
            </a:r>
            <a:endParaRPr lang="ru-RU" sz="5400" b="1" dirty="0">
              <a:solidFill>
                <a:schemeClr val="bg1"/>
              </a:solidFill>
              <a:latin typeface="Montserrat" pitchFamily="2" charset="77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70EDCFB-07CB-5994-A1C8-07EBFEE39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813" y="773694"/>
            <a:ext cx="698500" cy="1095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B03711-E286-2CCA-DAB1-D66C7FF93DBB}"/>
              </a:ext>
            </a:extLst>
          </p:cNvPr>
          <p:cNvSpPr txBox="1"/>
          <p:nvPr/>
        </p:nvSpPr>
        <p:spPr>
          <a:xfrm>
            <a:off x="1230284" y="2344189"/>
            <a:ext cx="16209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1D41"/>
                </a:solidFill>
                <a:latin typeface="Montserrat" pitchFamily="2" charset="77"/>
              </a:rPr>
              <a:t>CVA: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10,000 TL Per Household Support payment for citizens affected by the earthquake was transferred to the accounts of 1,025,204 earthquake survivor families. Erdogan stated on 2 March that </a:t>
            </a:r>
            <a:r>
              <a:rPr lang="en-US" sz="2400" b="0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government will start to pay 15 thousand liras as relocation aid to earthquake victims who will move their houses [1].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>
                <a:solidFill>
                  <a:schemeClr val="accent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SHELTER: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AFAD reports that </a:t>
            </a:r>
            <a:r>
              <a:rPr lang="en-CA" sz="24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1,593,808 people have been given shelter within earthquake affected provinces, and 329,960 people have been given shelter in other provinces throughout </a:t>
            </a:r>
            <a:r>
              <a:rPr lang="en-CA" sz="2400" dirty="0" err="1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Türkiye</a:t>
            </a:r>
            <a:r>
              <a:rPr lang="en-CA" sz="24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More details are provided on slides 4-6 [2].</a:t>
            </a:r>
          </a:p>
          <a:p>
            <a:endParaRPr lang="en-CA" sz="2400">
              <a:solidFill>
                <a:srgbClr val="4242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CA" sz="2400" dirty="0">
              <a:solidFill>
                <a:srgbClr val="4242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CA" sz="2400" dirty="0">
              <a:solidFill>
                <a:srgbClr val="4242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5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2D7DBF-97EA-3FAD-487F-FAA7CBEFD532}"/>
              </a:ext>
            </a:extLst>
          </p:cNvPr>
          <p:cNvSpPr txBox="1"/>
          <p:nvPr/>
        </p:nvSpPr>
        <p:spPr>
          <a:xfrm>
            <a:off x="1028699" y="859801"/>
            <a:ext cx="12851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Latest key figures, as of 6 March</a:t>
            </a:r>
            <a:endParaRPr lang="ru-RU" sz="5400" b="1" dirty="0">
              <a:solidFill>
                <a:schemeClr val="bg1"/>
              </a:solidFill>
              <a:latin typeface="Montserrat" pitchFamily="2" charset="77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3F007A-B862-AD32-A9A2-CE9852D50127}"/>
              </a:ext>
            </a:extLst>
          </p:cNvPr>
          <p:cNvSpPr/>
          <p:nvPr/>
        </p:nvSpPr>
        <p:spPr>
          <a:xfrm>
            <a:off x="1140697" y="2022231"/>
            <a:ext cx="3360965" cy="152986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18AE09-C902-8903-C7DD-8EC52A1AD337}"/>
              </a:ext>
            </a:extLst>
          </p:cNvPr>
          <p:cNvSpPr/>
          <p:nvPr/>
        </p:nvSpPr>
        <p:spPr>
          <a:xfrm>
            <a:off x="1140697" y="3712175"/>
            <a:ext cx="3360965" cy="152986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7DDF6-5684-9B90-A3F2-161ED3482250}"/>
              </a:ext>
            </a:extLst>
          </p:cNvPr>
          <p:cNvSpPr/>
          <p:nvPr/>
        </p:nvSpPr>
        <p:spPr>
          <a:xfrm>
            <a:off x="1140697" y="5409845"/>
            <a:ext cx="3360965" cy="152986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CFA534-6CBF-544C-78C5-DA91111436F5}"/>
              </a:ext>
            </a:extLst>
          </p:cNvPr>
          <p:cNvSpPr/>
          <p:nvPr/>
        </p:nvSpPr>
        <p:spPr>
          <a:xfrm>
            <a:off x="1140697" y="7107515"/>
            <a:ext cx="3360966" cy="152986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6CD4C0-4832-0BBD-0F40-5FAD2419092D}"/>
              </a:ext>
            </a:extLst>
          </p:cNvPr>
          <p:cNvSpPr txBox="1"/>
          <p:nvPr/>
        </p:nvSpPr>
        <p:spPr>
          <a:xfrm>
            <a:off x="1249537" y="2138447"/>
            <a:ext cx="2687308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CASUALTIES</a:t>
            </a:r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Montserrat Light" pitchFamily="2" charset="77"/>
              </a:rPr>
              <a:t>45,089</a:t>
            </a:r>
          </a:p>
          <a:p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AFAD [1]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072A20-39D7-62B6-D080-E10E3E62D40B}"/>
              </a:ext>
            </a:extLst>
          </p:cNvPr>
          <p:cNvSpPr txBox="1"/>
          <p:nvPr/>
        </p:nvSpPr>
        <p:spPr>
          <a:xfrm>
            <a:off x="1249535" y="3827382"/>
            <a:ext cx="3196831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BUILDINGS HEAVILY DAMAGED</a:t>
            </a:r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Montserrat Light" pitchFamily="2" charset="77"/>
              </a:rPr>
              <a:t>195,400</a:t>
            </a:r>
          </a:p>
          <a:p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Government of 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Türkiye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Damage Assessment [2]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6607A-1D8C-842D-38A6-BF36130D7121}"/>
              </a:ext>
            </a:extLst>
          </p:cNvPr>
          <p:cNvSpPr txBox="1"/>
          <p:nvPr/>
        </p:nvSpPr>
        <p:spPr>
          <a:xfrm>
            <a:off x="1280831" y="5535558"/>
            <a:ext cx="3165967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 DIRECTLY AFFECTED</a:t>
            </a:r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Montserrat Light" pitchFamily="2" charset="77"/>
              </a:rPr>
              <a:t>9,100,000</a:t>
            </a:r>
          </a:p>
          <a:p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UNOCHA [3]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97297B-25DD-3A42-9747-C5B4390B3B75}"/>
              </a:ext>
            </a:extLst>
          </p:cNvPr>
          <p:cNvSpPr txBox="1"/>
          <p:nvPr/>
        </p:nvSpPr>
        <p:spPr>
          <a:xfrm>
            <a:off x="1280831" y="7253044"/>
            <a:ext cx="3165968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 EVACUATED</a:t>
            </a:r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Montserrat Light" pitchFamily="2" charset="77"/>
              </a:rPr>
              <a:t>1,971,589</a:t>
            </a:r>
          </a:p>
          <a:p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AFAD [1]</a:t>
            </a:r>
          </a:p>
        </p:txBody>
      </p:sp>
      <p:sp>
        <p:nvSpPr>
          <p:cNvPr id="27" name="Striped Right Arrow 26">
            <a:extLst>
              <a:ext uri="{FF2B5EF4-FFF2-40B4-BE49-F238E27FC236}">
                <a16:creationId xmlns:a16="http://schemas.microsoft.com/office/drawing/2014/main" id="{1BF0CFC7-DA00-00E7-C07E-FB454F2AB43E}"/>
              </a:ext>
            </a:extLst>
          </p:cNvPr>
          <p:cNvSpPr/>
          <p:nvPr/>
        </p:nvSpPr>
        <p:spPr>
          <a:xfrm>
            <a:off x="3959996" y="5629236"/>
            <a:ext cx="485033" cy="240250"/>
          </a:xfrm>
          <a:prstGeom prst="striped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riped Right Arrow 28">
            <a:extLst>
              <a:ext uri="{FF2B5EF4-FFF2-40B4-BE49-F238E27FC236}">
                <a16:creationId xmlns:a16="http://schemas.microsoft.com/office/drawing/2014/main" id="{2CCE9ADA-DAE1-A9E3-DDDC-931E1D0F82C8}"/>
              </a:ext>
            </a:extLst>
          </p:cNvPr>
          <p:cNvSpPr/>
          <p:nvPr/>
        </p:nvSpPr>
        <p:spPr>
          <a:xfrm rot="18860256">
            <a:off x="1002237" y="8820741"/>
            <a:ext cx="396854" cy="196573"/>
          </a:xfrm>
          <a:prstGeom prst="striped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945507-DE7D-70A6-62E8-B64414CAD8D6}"/>
              </a:ext>
            </a:extLst>
          </p:cNvPr>
          <p:cNvSpPr txBox="1"/>
          <p:nvPr/>
        </p:nvSpPr>
        <p:spPr>
          <a:xfrm>
            <a:off x="1304400" y="8834843"/>
            <a:ext cx="3360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=Number higher than previous day’s report</a:t>
            </a:r>
          </a:p>
        </p:txBody>
      </p:sp>
      <p:pic>
        <p:nvPicPr>
          <p:cNvPr id="31" name="Picture 30" descr="Logo, icon&#10;&#10;Description automatically generated">
            <a:extLst>
              <a:ext uri="{FF2B5EF4-FFF2-40B4-BE49-F238E27FC236}">
                <a16:creationId xmlns:a16="http://schemas.microsoft.com/office/drawing/2014/main" id="{3323B20D-7011-3CCF-8BD0-FAC0CB125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100" y="773694"/>
            <a:ext cx="698500" cy="1095543"/>
          </a:xfrm>
          <a:prstGeom prst="rect">
            <a:avLst/>
          </a:prstGeom>
        </p:spPr>
      </p:pic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8DF9DB99-FEF2-9659-CC6A-48ADE5286EEA}"/>
              </a:ext>
            </a:extLst>
          </p:cNvPr>
          <p:cNvSpPr/>
          <p:nvPr/>
        </p:nvSpPr>
        <p:spPr>
          <a:xfrm>
            <a:off x="912146" y="9267091"/>
            <a:ext cx="396854" cy="196573"/>
          </a:xfrm>
          <a:prstGeom prst="striped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F0BB80-B44A-C66C-3B99-B23BB7B868A9}"/>
              </a:ext>
            </a:extLst>
          </p:cNvPr>
          <p:cNvSpPr txBox="1"/>
          <p:nvPr/>
        </p:nvSpPr>
        <p:spPr>
          <a:xfrm>
            <a:off x="1308417" y="9173369"/>
            <a:ext cx="336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=Number the same as previous day/ data source not updated</a:t>
            </a:r>
          </a:p>
        </p:txBody>
      </p:sp>
      <p:sp>
        <p:nvSpPr>
          <p:cNvPr id="12" name="Striped Right Arrow 11">
            <a:extLst>
              <a:ext uri="{FF2B5EF4-FFF2-40B4-BE49-F238E27FC236}">
                <a16:creationId xmlns:a16="http://schemas.microsoft.com/office/drawing/2014/main" id="{7DC6A600-CFFC-95BB-40AA-9A887092EB0B}"/>
              </a:ext>
            </a:extLst>
          </p:cNvPr>
          <p:cNvSpPr/>
          <p:nvPr/>
        </p:nvSpPr>
        <p:spPr>
          <a:xfrm rot="2683441">
            <a:off x="1002237" y="9721940"/>
            <a:ext cx="396854" cy="196573"/>
          </a:xfrm>
          <a:prstGeom prst="striped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28322D-D75E-4DFC-6EFB-C0A645B3EBC5}"/>
              </a:ext>
            </a:extLst>
          </p:cNvPr>
          <p:cNvSpPr txBox="1"/>
          <p:nvPr/>
        </p:nvSpPr>
        <p:spPr>
          <a:xfrm>
            <a:off x="1304400" y="9727958"/>
            <a:ext cx="3360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=Number lower than previously reported</a:t>
            </a:r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32180CEF-52ED-AA81-865C-FC286D031782}"/>
              </a:ext>
            </a:extLst>
          </p:cNvPr>
          <p:cNvSpPr/>
          <p:nvPr/>
        </p:nvSpPr>
        <p:spPr>
          <a:xfrm>
            <a:off x="3958793" y="2214550"/>
            <a:ext cx="485033" cy="240250"/>
          </a:xfrm>
          <a:prstGeom prst="striped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riped Right Arrow 20">
            <a:extLst>
              <a:ext uri="{FF2B5EF4-FFF2-40B4-BE49-F238E27FC236}">
                <a16:creationId xmlns:a16="http://schemas.microsoft.com/office/drawing/2014/main" id="{4D87FD33-09B6-C292-AC37-89AA06267693}"/>
              </a:ext>
            </a:extLst>
          </p:cNvPr>
          <p:cNvSpPr/>
          <p:nvPr/>
        </p:nvSpPr>
        <p:spPr>
          <a:xfrm rot="18860256">
            <a:off x="3977314" y="3903140"/>
            <a:ext cx="485033" cy="240250"/>
          </a:xfrm>
          <a:prstGeom prst="striped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6D353A2-1DC9-4673-F974-A13B3B3A3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01" y="2049125"/>
            <a:ext cx="11701463" cy="7858617"/>
          </a:xfrm>
          <a:prstGeom prst="rect">
            <a:avLst/>
          </a:prstGeom>
        </p:spPr>
      </p:pic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5111F491-3F50-46A0-A291-0B1F1D642F8F}"/>
              </a:ext>
            </a:extLst>
          </p:cNvPr>
          <p:cNvSpPr/>
          <p:nvPr/>
        </p:nvSpPr>
        <p:spPr>
          <a:xfrm rot="18860256">
            <a:off x="3978127" y="7244799"/>
            <a:ext cx="485033" cy="240250"/>
          </a:xfrm>
          <a:prstGeom prst="striped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FB198677-16CE-1290-D358-655AAAD34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15" y="2920174"/>
            <a:ext cx="16947757" cy="56565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C75BBC-65E3-A78F-1FEA-A6A5E82C3DAC}"/>
              </a:ext>
            </a:extLst>
          </p:cNvPr>
          <p:cNvSpPr txBox="1"/>
          <p:nvPr/>
        </p:nvSpPr>
        <p:spPr>
          <a:xfrm>
            <a:off x="1028699" y="859801"/>
            <a:ext cx="1450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Displacement outside of earthquake-affected provinces</a:t>
            </a:r>
            <a:endParaRPr lang="ru-RU" sz="3600" b="1" dirty="0">
              <a:solidFill>
                <a:schemeClr val="bg1"/>
              </a:solidFill>
              <a:latin typeface="Montserrat" pitchFamily="2" charset="77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B176647-9390-7CE9-CC49-996A088C6760}"/>
              </a:ext>
            </a:extLst>
          </p:cNvPr>
          <p:cNvSpPr/>
          <p:nvPr/>
        </p:nvSpPr>
        <p:spPr>
          <a:xfrm>
            <a:off x="0" y="6620256"/>
            <a:ext cx="3584448" cy="3668332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843" dist="38100" dir="18900000" algn="bl" rotWithShape="0">
              <a:schemeClr val="bg1">
                <a:lumMod val="60000"/>
                <a:lumOff val="40000"/>
                <a:alpha val="7007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6AC1B7-7396-A147-F297-B14602143A95}"/>
              </a:ext>
            </a:extLst>
          </p:cNvPr>
          <p:cNvSpPr txBox="1"/>
          <p:nvPr/>
        </p:nvSpPr>
        <p:spPr>
          <a:xfrm>
            <a:off x="1028699" y="1603852"/>
            <a:ext cx="1506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than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1.1 million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 (mostly Turkish citizens) have evacuated from the provinces most affected by the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earthquakes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registered with the governorships and district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governships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different Turkish provinces [1]. OCHA reports this figure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1.9 million [2].</a:t>
            </a:r>
            <a:endParaRPr lang="en-US" dirty="0">
              <a:solidFill>
                <a:schemeClr val="bg1">
                  <a:lumMod val="7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653A5F4-FC94-C60B-D18D-FFF87480C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7" y="8454422"/>
            <a:ext cx="1424763" cy="14247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68B28A-C10B-187C-5DAC-1753883B122B}"/>
              </a:ext>
            </a:extLst>
          </p:cNvPr>
          <p:cNvSpPr txBox="1"/>
          <p:nvPr/>
        </p:nvSpPr>
        <p:spPr>
          <a:xfrm>
            <a:off x="1028699" y="2447297"/>
            <a:ext cx="14501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Estimated number of people who have moved to different provinces of </a:t>
            </a:r>
            <a:r>
              <a:rPr lang="en-US" sz="2000" b="1" dirty="0" err="1">
                <a:solidFill>
                  <a:schemeClr val="accent1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Türkiye</a:t>
            </a:r>
            <a:endParaRPr lang="ru-RU" sz="2000" b="1" dirty="0">
              <a:solidFill>
                <a:schemeClr val="accent1"/>
              </a:solidFill>
              <a:latin typeface="Montserrat" pitchFamily="2" charset="77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4A6395-D3CD-32A7-6E5B-3D5842AE48A4}"/>
              </a:ext>
            </a:extLst>
          </p:cNvPr>
          <p:cNvSpPr/>
          <p:nvPr/>
        </p:nvSpPr>
        <p:spPr>
          <a:xfrm>
            <a:off x="7576201" y="8714965"/>
            <a:ext cx="177800" cy="177800"/>
          </a:xfrm>
          <a:prstGeom prst="ellipse">
            <a:avLst/>
          </a:prstGeom>
          <a:solidFill>
            <a:srgbClr val="99748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3CC78-A786-CA95-9CFD-5A0BB54FDA85}"/>
              </a:ext>
            </a:extLst>
          </p:cNvPr>
          <p:cNvSpPr txBox="1"/>
          <p:nvPr/>
        </p:nvSpPr>
        <p:spPr>
          <a:xfrm>
            <a:off x="2757814" y="8665365"/>
            <a:ext cx="161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Montserrat" pitchFamily="2" charset="77"/>
              </a:rPr>
              <a:t>Legend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2199C2-EA7F-1758-CBC8-8A60ED15FE4F}"/>
              </a:ext>
            </a:extLst>
          </p:cNvPr>
          <p:cNvSpPr/>
          <p:nvPr/>
        </p:nvSpPr>
        <p:spPr>
          <a:xfrm>
            <a:off x="7576201" y="9013248"/>
            <a:ext cx="177800" cy="177800"/>
          </a:xfrm>
          <a:prstGeom prst="ellipse">
            <a:avLst/>
          </a:prstGeom>
          <a:solidFill>
            <a:srgbClr val="B5809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70581F-5003-524A-417F-166C03BD0CEA}"/>
              </a:ext>
            </a:extLst>
          </p:cNvPr>
          <p:cNvSpPr/>
          <p:nvPr/>
        </p:nvSpPr>
        <p:spPr>
          <a:xfrm>
            <a:off x="7576201" y="9311531"/>
            <a:ext cx="177800" cy="177800"/>
          </a:xfrm>
          <a:prstGeom prst="ellipse">
            <a:avLst/>
          </a:prstGeom>
          <a:solidFill>
            <a:srgbClr val="CF8EA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1ADD40-367C-9119-99AE-610E4B750333}"/>
              </a:ext>
            </a:extLst>
          </p:cNvPr>
          <p:cNvSpPr/>
          <p:nvPr/>
        </p:nvSpPr>
        <p:spPr>
          <a:xfrm>
            <a:off x="7576201" y="9609814"/>
            <a:ext cx="177800" cy="177800"/>
          </a:xfrm>
          <a:prstGeom prst="ellipse">
            <a:avLst/>
          </a:prstGeom>
          <a:solidFill>
            <a:srgbClr val="DDB2C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B16D8B-1A7E-8D39-C8E6-09C55D27E583}"/>
              </a:ext>
            </a:extLst>
          </p:cNvPr>
          <p:cNvSpPr/>
          <p:nvPr/>
        </p:nvSpPr>
        <p:spPr>
          <a:xfrm>
            <a:off x="7576201" y="9908097"/>
            <a:ext cx="177800" cy="177800"/>
          </a:xfrm>
          <a:prstGeom prst="ellipse">
            <a:avLst/>
          </a:prstGeom>
          <a:solidFill>
            <a:srgbClr val="E8CDD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AD9A4B-0C3B-293B-9BFF-9FBEF9E6D49B}"/>
              </a:ext>
            </a:extLst>
          </p:cNvPr>
          <p:cNvSpPr txBox="1"/>
          <p:nvPr/>
        </p:nvSpPr>
        <p:spPr>
          <a:xfrm>
            <a:off x="7894917" y="9858497"/>
            <a:ext cx="1999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 – 7,322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2C03CA-A0CE-BC76-C053-660764502549}"/>
              </a:ext>
            </a:extLst>
          </p:cNvPr>
          <p:cNvSpPr txBox="1"/>
          <p:nvPr/>
        </p:nvSpPr>
        <p:spPr>
          <a:xfrm>
            <a:off x="7894917" y="9560214"/>
            <a:ext cx="1999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7,323– 17,400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995558-4695-8EBE-1EA5-8F4A1B7C4F81}"/>
              </a:ext>
            </a:extLst>
          </p:cNvPr>
          <p:cNvSpPr txBox="1"/>
          <p:nvPr/>
        </p:nvSpPr>
        <p:spPr>
          <a:xfrm>
            <a:off x="7894917" y="9261931"/>
            <a:ext cx="1999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17,401– 28,036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E739CA-8ED9-EB1A-AF35-B558C39869B3}"/>
              </a:ext>
            </a:extLst>
          </p:cNvPr>
          <p:cNvSpPr txBox="1"/>
          <p:nvPr/>
        </p:nvSpPr>
        <p:spPr>
          <a:xfrm>
            <a:off x="7894917" y="8963648"/>
            <a:ext cx="1999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28,037 – 154,860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5A4206-00D0-157C-4D20-052F5FD06B41}"/>
              </a:ext>
            </a:extLst>
          </p:cNvPr>
          <p:cNvSpPr txBox="1"/>
          <p:nvPr/>
        </p:nvSpPr>
        <p:spPr>
          <a:xfrm>
            <a:off x="7894917" y="8665365"/>
            <a:ext cx="1999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154,861 – 205,454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CC2896-21D4-9D96-AF64-F30A031488A1}"/>
              </a:ext>
            </a:extLst>
          </p:cNvPr>
          <p:cNvSpPr/>
          <p:nvPr/>
        </p:nvSpPr>
        <p:spPr>
          <a:xfrm>
            <a:off x="4118654" y="8738204"/>
            <a:ext cx="373626" cy="207594"/>
          </a:xfrm>
          <a:prstGeom prst="rect">
            <a:avLst/>
          </a:prstGeom>
          <a:solidFill>
            <a:srgbClr val="B0AFA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A9BCBF-83B5-9806-D9C7-9417FDBBE32B}"/>
              </a:ext>
            </a:extLst>
          </p:cNvPr>
          <p:cNvSpPr txBox="1"/>
          <p:nvPr/>
        </p:nvSpPr>
        <p:spPr>
          <a:xfrm>
            <a:off x="4543079" y="8703501"/>
            <a:ext cx="2437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Heavily-affected provinces*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1D666F-F286-0B0A-1BD7-6011012AA2D9}"/>
              </a:ext>
            </a:extLst>
          </p:cNvPr>
          <p:cNvSpPr/>
          <p:nvPr/>
        </p:nvSpPr>
        <p:spPr>
          <a:xfrm>
            <a:off x="4118654" y="9067807"/>
            <a:ext cx="373626" cy="207594"/>
          </a:xfrm>
          <a:prstGeom prst="rect">
            <a:avLst/>
          </a:prstGeom>
          <a:solidFill>
            <a:srgbClr val="DFDB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F5B701-88E2-57C8-43D1-AAC68C1DA829}"/>
              </a:ext>
            </a:extLst>
          </p:cNvPr>
          <p:cNvSpPr txBox="1"/>
          <p:nvPr/>
        </p:nvSpPr>
        <p:spPr>
          <a:xfrm>
            <a:off x="4543079" y="9033104"/>
            <a:ext cx="2718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data on population movement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D954E0-5E3C-DAAE-2534-73E2257EC0DE}"/>
              </a:ext>
            </a:extLst>
          </p:cNvPr>
          <p:cNvSpPr txBox="1"/>
          <p:nvPr/>
        </p:nvSpPr>
        <p:spPr>
          <a:xfrm>
            <a:off x="4033111" y="9380608"/>
            <a:ext cx="3226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Elazig is also considered a heavily-affected province but it is accepting thousands of people fleeing the provinces to the south.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B27317-F4CF-E083-6BA6-FE7DA5C86106}"/>
              </a:ext>
            </a:extLst>
          </p:cNvPr>
          <p:cNvSpPr txBox="1"/>
          <p:nvPr/>
        </p:nvSpPr>
        <p:spPr>
          <a:xfrm>
            <a:off x="9894015" y="8927893"/>
            <a:ext cx="7376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source is official numbers reported by governorates of each province, and reported in the IOM displacement report [2], and updated as of 1 March. </a:t>
            </a:r>
          </a:p>
        </p:txBody>
      </p:sp>
    </p:spTree>
    <p:extLst>
      <p:ext uri="{BB962C8B-B14F-4D97-AF65-F5344CB8AC3E}">
        <p14:creationId xmlns:p14="http://schemas.microsoft.com/office/powerpoint/2010/main" val="40706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C75BBC-65E3-A78F-1FEA-A6A5E82C3DAC}"/>
              </a:ext>
            </a:extLst>
          </p:cNvPr>
          <p:cNvSpPr txBox="1"/>
          <p:nvPr/>
        </p:nvSpPr>
        <p:spPr>
          <a:xfrm>
            <a:off x="1028699" y="859801"/>
            <a:ext cx="1450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Displacement within earthquake-affected provinces</a:t>
            </a:r>
            <a:endParaRPr lang="ru-RU" sz="3600" b="1" dirty="0">
              <a:solidFill>
                <a:schemeClr val="bg1"/>
              </a:solidFill>
              <a:latin typeface="Montserrat" pitchFamily="2" charset="77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B176647-9390-7CE9-CC49-996A088C6760}"/>
              </a:ext>
            </a:extLst>
          </p:cNvPr>
          <p:cNvSpPr/>
          <p:nvPr/>
        </p:nvSpPr>
        <p:spPr>
          <a:xfrm>
            <a:off x="0" y="6620256"/>
            <a:ext cx="3584448" cy="3668332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843" dist="38100" dir="18900000" algn="bl" rotWithShape="0">
              <a:schemeClr val="bg1">
                <a:lumMod val="60000"/>
                <a:lumOff val="40000"/>
                <a:alpha val="7007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653A5F4-FC94-C60B-D18D-FFF87480C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7" y="8454422"/>
            <a:ext cx="1424763" cy="14247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26DEB7-C986-1527-FAFC-A4BF9E5FC052}"/>
              </a:ext>
            </a:extLst>
          </p:cNvPr>
          <p:cNvGrpSpPr/>
          <p:nvPr/>
        </p:nvGrpSpPr>
        <p:grpSpPr>
          <a:xfrm>
            <a:off x="4809744" y="2505456"/>
            <a:ext cx="12423887" cy="7644384"/>
            <a:chOff x="1572768" y="2505456"/>
            <a:chExt cx="7351777" cy="6446806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3506B1FA-3CFA-54E6-E29C-6EF9E961110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14546167"/>
                </p:ext>
              </p:extLst>
            </p:nvPr>
          </p:nvGraphicFramePr>
          <p:xfrm>
            <a:off x="1572768" y="2505456"/>
            <a:ext cx="7351776" cy="64468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1719CB-F458-461D-9538-26BB4998E036}"/>
                </a:ext>
              </a:extLst>
            </p:cNvPr>
            <p:cNvSpPr txBox="1"/>
            <p:nvPr/>
          </p:nvSpPr>
          <p:spPr>
            <a:xfrm>
              <a:off x="6651628" y="3278184"/>
              <a:ext cx="1645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77"/>
                </a:rPr>
                <a:t>774,483 (</a:t>
              </a:r>
              <a:r>
                <a:rPr lang="en-US" sz="1400" b="1" dirty="0">
                  <a:latin typeface="Montserrat" pitchFamily="2" charset="77"/>
                </a:rPr>
                <a:t>58%</a:t>
              </a:r>
              <a:r>
                <a:rPr lang="en-US" sz="1400" dirty="0">
                  <a:latin typeface="Montserrat" pitchFamily="2" charset="77"/>
                </a:rPr>
                <a:t>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4C7DDB-B8C6-610F-B6D8-63671B16A8F0}"/>
                </a:ext>
              </a:extLst>
            </p:cNvPr>
            <p:cNvSpPr txBox="1"/>
            <p:nvPr/>
          </p:nvSpPr>
          <p:spPr>
            <a:xfrm>
              <a:off x="5901958" y="3772491"/>
              <a:ext cx="1645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77"/>
                </a:rPr>
                <a:t>489,149 (</a:t>
              </a:r>
              <a:r>
                <a:rPr lang="en-US" sz="1400" b="1" dirty="0">
                  <a:latin typeface="Montserrat" pitchFamily="2" charset="77"/>
                </a:rPr>
                <a:t>45%</a:t>
              </a:r>
              <a:r>
                <a:rPr lang="en-US" sz="1400" dirty="0">
                  <a:latin typeface="Montserrat" pitchFamily="2" charset="77"/>
                </a:rPr>
                <a:t>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27DF92-2791-903B-1B70-3845B49CD904}"/>
                </a:ext>
              </a:extLst>
            </p:cNvPr>
            <p:cNvSpPr txBox="1"/>
            <p:nvPr/>
          </p:nvSpPr>
          <p:spPr>
            <a:xfrm>
              <a:off x="4837423" y="4235988"/>
              <a:ext cx="1645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77"/>
                </a:rPr>
                <a:t>320,100 (</a:t>
              </a:r>
              <a:r>
                <a:rPr lang="en-US" sz="1400" b="1" dirty="0">
                  <a:latin typeface="Montserrat" pitchFamily="2" charset="77"/>
                </a:rPr>
                <a:t>45%</a:t>
              </a:r>
              <a:r>
                <a:rPr lang="en-US" sz="1400" dirty="0">
                  <a:latin typeface="Montserrat" pitchFamily="2" charset="77"/>
                </a:rPr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091F92-CC5A-926E-C5E3-370712DFC5C6}"/>
                </a:ext>
              </a:extLst>
            </p:cNvPr>
            <p:cNvSpPr txBox="1"/>
            <p:nvPr/>
          </p:nvSpPr>
          <p:spPr>
            <a:xfrm>
              <a:off x="4102686" y="4650351"/>
              <a:ext cx="1645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77"/>
                </a:rPr>
                <a:t>307,204 (</a:t>
              </a:r>
              <a:r>
                <a:rPr lang="en-US" sz="1400" b="1" dirty="0">
                  <a:latin typeface="Montserrat" pitchFamily="2" charset="77"/>
                </a:rPr>
                <a:t>67%</a:t>
              </a:r>
              <a:r>
                <a:rPr lang="en-US" sz="1400" dirty="0">
                  <a:latin typeface="Montserrat" pitchFamily="2" charset="77"/>
                </a:rPr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0AEA22-0770-9C12-3124-A23926E9AAB4}"/>
                </a:ext>
              </a:extLst>
            </p:cNvPr>
            <p:cNvSpPr txBox="1"/>
            <p:nvPr/>
          </p:nvSpPr>
          <p:spPr>
            <a:xfrm>
              <a:off x="5934426" y="5119731"/>
              <a:ext cx="1645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77"/>
                </a:rPr>
                <a:t>252,317 (</a:t>
              </a:r>
              <a:r>
                <a:rPr lang="en-US" sz="1400" b="1" dirty="0">
                  <a:latin typeface="Montserrat" pitchFamily="2" charset="77"/>
                </a:rPr>
                <a:t>23%</a:t>
              </a:r>
              <a:r>
                <a:rPr lang="en-US" sz="1400" dirty="0">
                  <a:latin typeface="Montserrat" pitchFamily="2" charset="77"/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85508B-E90C-C57A-4D2B-B237C64C81F9}"/>
                </a:ext>
              </a:extLst>
            </p:cNvPr>
            <p:cNvSpPr txBox="1"/>
            <p:nvPr/>
          </p:nvSpPr>
          <p:spPr>
            <a:xfrm>
              <a:off x="8097337" y="5574970"/>
              <a:ext cx="827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77"/>
                </a:rPr>
                <a:t>98,913 (</a:t>
              </a:r>
              <a:r>
                <a:rPr lang="en-US" sz="1400" b="1" dirty="0">
                  <a:latin typeface="Montserrat" pitchFamily="2" charset="77"/>
                </a:rPr>
                <a:t>5%</a:t>
              </a:r>
              <a:r>
                <a:rPr lang="en-US" sz="1400" dirty="0">
                  <a:latin typeface="Montserrat" pitchFamily="2" charset="77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33A2C9-36A8-E671-2FB9-6934C133CEA6}"/>
                </a:ext>
              </a:extLst>
            </p:cNvPr>
            <p:cNvSpPr txBox="1"/>
            <p:nvPr/>
          </p:nvSpPr>
          <p:spPr>
            <a:xfrm>
              <a:off x="3613323" y="6002711"/>
              <a:ext cx="1645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77"/>
                </a:rPr>
                <a:t>69,442 (</a:t>
              </a:r>
              <a:r>
                <a:rPr lang="en-US" sz="1400" b="1" dirty="0">
                  <a:latin typeface="Montserrat" pitchFamily="2" charset="77"/>
                </a:rPr>
                <a:t>23%</a:t>
              </a:r>
              <a:r>
                <a:rPr lang="en-US" sz="1400" dirty="0">
                  <a:latin typeface="Montserrat" pitchFamily="2" charset="77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2300E1-53DE-7575-3A3F-7E2150467640}"/>
                </a:ext>
              </a:extLst>
            </p:cNvPr>
            <p:cNvSpPr txBox="1"/>
            <p:nvPr/>
          </p:nvSpPr>
          <p:spPr>
            <a:xfrm>
              <a:off x="4145972" y="6440617"/>
              <a:ext cx="1645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77"/>
                </a:rPr>
                <a:t>58,895 (</a:t>
              </a:r>
              <a:r>
                <a:rPr lang="en-US" sz="1400" b="1" dirty="0">
                  <a:latin typeface="Montserrat" pitchFamily="2" charset="77"/>
                </a:rPr>
                <a:t>12%</a:t>
              </a:r>
              <a:r>
                <a:rPr lang="en-US" sz="1400" dirty="0">
                  <a:latin typeface="Montserrat" pitchFamily="2" charset="77"/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33AB30-F650-F775-512F-CB456482D49D}"/>
                </a:ext>
              </a:extLst>
            </p:cNvPr>
            <p:cNvSpPr txBox="1"/>
            <p:nvPr/>
          </p:nvSpPr>
          <p:spPr>
            <a:xfrm>
              <a:off x="4007135" y="6959222"/>
              <a:ext cx="1645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77"/>
                </a:rPr>
                <a:t>52,779 (</a:t>
              </a:r>
              <a:r>
                <a:rPr lang="en-US" sz="1400" b="1" dirty="0">
                  <a:latin typeface="Montserrat" pitchFamily="2" charset="77"/>
                </a:rPr>
                <a:t>12%</a:t>
              </a:r>
              <a:r>
                <a:rPr lang="en-US" sz="1400" dirty="0">
                  <a:latin typeface="Montserrat" pitchFamily="2" charset="77"/>
                </a:rPr>
                <a:t>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96F15A-915D-4394-E580-2BB0D64447A2}"/>
                </a:ext>
              </a:extLst>
            </p:cNvPr>
            <p:cNvSpPr txBox="1"/>
            <p:nvPr/>
          </p:nvSpPr>
          <p:spPr>
            <a:xfrm>
              <a:off x="4491922" y="7418711"/>
              <a:ext cx="1645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77"/>
                </a:rPr>
                <a:t>28,090 (</a:t>
              </a:r>
              <a:r>
                <a:rPr lang="en-US" sz="1400" b="1" dirty="0">
                  <a:latin typeface="Montserrat" pitchFamily="2" charset="77"/>
                </a:rPr>
                <a:t>5%</a:t>
              </a:r>
              <a:r>
                <a:rPr lang="en-US" sz="1400" dirty="0">
                  <a:latin typeface="Montserrat" pitchFamily="2" charset="77"/>
                </a:rPr>
                <a:t>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E282DC-E37B-C02D-1319-D31DC38C72E2}"/>
                </a:ext>
              </a:extLst>
            </p:cNvPr>
            <p:cNvSpPr txBox="1"/>
            <p:nvPr/>
          </p:nvSpPr>
          <p:spPr>
            <a:xfrm>
              <a:off x="3298831" y="7873266"/>
              <a:ext cx="1645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77"/>
                </a:rPr>
                <a:t>13,750 (</a:t>
              </a:r>
              <a:r>
                <a:rPr lang="en-US" sz="1400" b="1" dirty="0">
                  <a:latin typeface="Montserrat" pitchFamily="2" charset="77"/>
                </a:rPr>
                <a:t>7%</a:t>
              </a:r>
              <a:r>
                <a:rPr lang="en-US" sz="1400" dirty="0">
                  <a:latin typeface="Montserrat" pitchFamily="2" charset="77"/>
                </a:rPr>
                <a:t>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5A849A3-E9AC-0ED7-1A8F-92D7625A295D}"/>
              </a:ext>
            </a:extLst>
          </p:cNvPr>
          <p:cNvSpPr/>
          <p:nvPr/>
        </p:nvSpPr>
        <p:spPr>
          <a:xfrm>
            <a:off x="1054371" y="2642945"/>
            <a:ext cx="2950701" cy="237687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90ECD4-D202-66D0-A9CA-40763DE76BB6}"/>
              </a:ext>
            </a:extLst>
          </p:cNvPr>
          <p:cNvSpPr txBox="1"/>
          <p:nvPr/>
        </p:nvSpPr>
        <p:spPr>
          <a:xfrm>
            <a:off x="1124437" y="2996538"/>
            <a:ext cx="2810567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ESTIMATED DISPLACED WITHIN EARTHQUAKE-AFFECTED PROVINCES</a:t>
            </a:r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Montserrat Light" pitchFamily="2" charset="77"/>
              </a:rPr>
              <a:t>2,700,000</a:t>
            </a:r>
          </a:p>
          <a:p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IOM [2]</a:t>
            </a:r>
          </a:p>
        </p:txBody>
      </p:sp>
    </p:spTree>
    <p:extLst>
      <p:ext uri="{BB962C8B-B14F-4D97-AF65-F5344CB8AC3E}">
        <p14:creationId xmlns:p14="http://schemas.microsoft.com/office/powerpoint/2010/main" val="106670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C75BBC-65E3-A78F-1FEA-A6A5E82C3DAC}"/>
              </a:ext>
            </a:extLst>
          </p:cNvPr>
          <p:cNvSpPr txBox="1"/>
          <p:nvPr/>
        </p:nvSpPr>
        <p:spPr>
          <a:xfrm>
            <a:off x="1028699" y="859801"/>
            <a:ext cx="1450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Sheltering of displaced people within earthquake-affected provinces</a:t>
            </a:r>
            <a:endParaRPr lang="ru-RU" sz="3600" b="1" dirty="0">
              <a:solidFill>
                <a:schemeClr val="bg1"/>
              </a:solidFill>
              <a:latin typeface="Montserrat" pitchFamily="2" charset="77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B176647-9390-7CE9-CC49-996A088C6760}"/>
              </a:ext>
            </a:extLst>
          </p:cNvPr>
          <p:cNvSpPr/>
          <p:nvPr/>
        </p:nvSpPr>
        <p:spPr>
          <a:xfrm>
            <a:off x="0" y="6620256"/>
            <a:ext cx="3584448" cy="3668332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254843" dist="38100" dir="18900000" algn="bl" rotWithShape="0">
              <a:schemeClr val="bg1">
                <a:lumMod val="60000"/>
                <a:lumOff val="40000"/>
                <a:alpha val="7007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653A5F4-FC94-C60B-D18D-FFF87480C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7" y="8454422"/>
            <a:ext cx="1424763" cy="1424763"/>
          </a:xfrm>
          <a:prstGeom prst="rect">
            <a:avLst/>
          </a:prstGeom>
        </p:spPr>
      </p:pic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C03E4F06-E15E-02C9-4CAD-0197874FAF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1763592"/>
              </p:ext>
            </p:extLst>
          </p:nvPr>
        </p:nvGraphicFramePr>
        <p:xfrm>
          <a:off x="8527832" y="2527108"/>
          <a:ext cx="9156664" cy="7037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DBF34D3D-984A-9811-0754-50FF1765A58A}"/>
              </a:ext>
            </a:extLst>
          </p:cNvPr>
          <p:cNvSpPr/>
          <p:nvPr/>
        </p:nvSpPr>
        <p:spPr>
          <a:xfrm>
            <a:off x="1967367" y="2816156"/>
            <a:ext cx="6204719" cy="422794"/>
          </a:xfrm>
          <a:prstGeom prst="rect">
            <a:avLst/>
          </a:prstGeom>
          <a:solidFill>
            <a:srgbClr val="786A6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FB6F70-436A-D49F-9DE8-E74CECF4C103}"/>
              </a:ext>
            </a:extLst>
          </p:cNvPr>
          <p:cNvSpPr txBox="1"/>
          <p:nvPr/>
        </p:nvSpPr>
        <p:spPr>
          <a:xfrm>
            <a:off x="2200724" y="2816155"/>
            <a:ext cx="2687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332</a:t>
            </a:r>
            <a:r>
              <a:rPr lang="en-US" sz="20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TENT CITIES [1]</a:t>
            </a:r>
            <a:endParaRPr lang="en-US" sz="2000" dirty="0">
              <a:solidFill>
                <a:schemeClr val="bg2"/>
              </a:solidFill>
              <a:latin typeface="Montserrat Light" pitchFamily="2" charset="77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F721CC-4BA4-CBCE-C632-56C241EA8450}"/>
              </a:ext>
            </a:extLst>
          </p:cNvPr>
          <p:cNvCxnSpPr>
            <a:cxnSpLocks/>
          </p:cNvCxnSpPr>
          <p:nvPr/>
        </p:nvCxnSpPr>
        <p:spPr>
          <a:xfrm>
            <a:off x="1844977" y="2816155"/>
            <a:ext cx="0" cy="187329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1C71CF0-6E88-6FB6-E230-675E9887D470}"/>
              </a:ext>
            </a:extLst>
          </p:cNvPr>
          <p:cNvSpPr/>
          <p:nvPr/>
        </p:nvSpPr>
        <p:spPr>
          <a:xfrm>
            <a:off x="1992226" y="3349348"/>
            <a:ext cx="2932088" cy="131479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8C858A-F8A7-4EFC-84F5-6C29DFC7FEF9}"/>
              </a:ext>
            </a:extLst>
          </p:cNvPr>
          <p:cNvSpPr txBox="1"/>
          <p:nvPr/>
        </p:nvSpPr>
        <p:spPr>
          <a:xfrm>
            <a:off x="2101065" y="3450218"/>
            <a:ext cx="2072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 OF TENTS</a:t>
            </a:r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Montserrat Light" pitchFamily="2" charset="77"/>
              </a:rPr>
              <a:t>360,167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96FC1C-BBD5-D933-4F97-89398ABBE820}"/>
              </a:ext>
            </a:extLst>
          </p:cNvPr>
          <p:cNvSpPr/>
          <p:nvPr/>
        </p:nvSpPr>
        <p:spPr>
          <a:xfrm>
            <a:off x="5236961" y="3338204"/>
            <a:ext cx="2932088" cy="133014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47AA96-D25F-D33B-5E1F-5EB0206ABF62}"/>
              </a:ext>
            </a:extLst>
          </p:cNvPr>
          <p:cNvSpPr txBox="1"/>
          <p:nvPr/>
        </p:nvSpPr>
        <p:spPr>
          <a:xfrm>
            <a:off x="5345801" y="3454420"/>
            <a:ext cx="2823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 OF PEOPLE IN TENTS (WITHIN TENT CITIES)</a:t>
            </a:r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Montserrat Light" pitchFamily="2" charset="77"/>
              </a:rPr>
              <a:t>1,440,668</a:t>
            </a:r>
          </a:p>
        </p:txBody>
      </p:sp>
      <p:pic>
        <p:nvPicPr>
          <p:cNvPr id="30" name="Picture 2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FC01C631-AB46-B20E-5ADE-686FAD573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3059086"/>
            <a:ext cx="1223550" cy="12235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C3660C-2C7B-285F-9218-5079B14C732D}"/>
              </a:ext>
            </a:extLst>
          </p:cNvPr>
          <p:cNvCxnSpPr>
            <a:cxnSpLocks/>
          </p:cNvCxnSpPr>
          <p:nvPr/>
        </p:nvCxnSpPr>
        <p:spPr>
          <a:xfrm>
            <a:off x="8439074" y="2486971"/>
            <a:ext cx="0" cy="6737027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6C219983-E510-6953-2F8B-D2C622241CB9}"/>
              </a:ext>
            </a:extLst>
          </p:cNvPr>
          <p:cNvSpPr/>
          <p:nvPr/>
        </p:nvSpPr>
        <p:spPr>
          <a:xfrm>
            <a:off x="1964330" y="5091141"/>
            <a:ext cx="6204719" cy="422794"/>
          </a:xfrm>
          <a:prstGeom prst="rect">
            <a:avLst/>
          </a:prstGeom>
          <a:solidFill>
            <a:srgbClr val="786A6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D9373F-6E0D-2D4A-04FB-C13BB4AC4ED9}"/>
              </a:ext>
            </a:extLst>
          </p:cNvPr>
          <p:cNvSpPr txBox="1"/>
          <p:nvPr/>
        </p:nvSpPr>
        <p:spPr>
          <a:xfrm>
            <a:off x="2197686" y="5091139"/>
            <a:ext cx="4428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189</a:t>
            </a:r>
            <a:r>
              <a:rPr lang="en-US" sz="20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CONTAINER CITIES [1]</a:t>
            </a:r>
            <a:endParaRPr lang="en-US" sz="2000" dirty="0">
              <a:solidFill>
                <a:schemeClr val="bg2"/>
              </a:solidFill>
              <a:latin typeface="Montserrat Light" pitchFamily="2" charset="77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5685C5-0BA0-2826-955E-81F2114E1783}"/>
              </a:ext>
            </a:extLst>
          </p:cNvPr>
          <p:cNvCxnSpPr>
            <a:cxnSpLocks/>
          </p:cNvCxnSpPr>
          <p:nvPr/>
        </p:nvCxnSpPr>
        <p:spPr>
          <a:xfrm>
            <a:off x="1841940" y="5091140"/>
            <a:ext cx="0" cy="187329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771DABD-EF3D-53D2-E5CC-3A920ACFD81A}"/>
              </a:ext>
            </a:extLst>
          </p:cNvPr>
          <p:cNvSpPr/>
          <p:nvPr/>
        </p:nvSpPr>
        <p:spPr>
          <a:xfrm>
            <a:off x="1989189" y="5624333"/>
            <a:ext cx="2932088" cy="131479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E635627-8CFC-FDE1-4248-B481F60C0AF1}"/>
              </a:ext>
            </a:extLst>
          </p:cNvPr>
          <p:cNvSpPr txBox="1"/>
          <p:nvPr/>
        </p:nvSpPr>
        <p:spPr>
          <a:xfrm>
            <a:off x="2098028" y="5725203"/>
            <a:ext cx="25105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 OF CONTAINERS</a:t>
            </a:r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Montserrat Light" pitchFamily="2" charset="77"/>
              </a:rPr>
              <a:t>6,698*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A8B5436-8D98-286E-A7A0-E31279AB86E9}"/>
              </a:ext>
            </a:extLst>
          </p:cNvPr>
          <p:cNvSpPr/>
          <p:nvPr/>
        </p:nvSpPr>
        <p:spPr>
          <a:xfrm>
            <a:off x="5233924" y="5613189"/>
            <a:ext cx="2932088" cy="133014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EF4732-C74C-7946-1413-FFD75238A865}"/>
              </a:ext>
            </a:extLst>
          </p:cNvPr>
          <p:cNvSpPr txBox="1"/>
          <p:nvPr/>
        </p:nvSpPr>
        <p:spPr>
          <a:xfrm>
            <a:off x="5308008" y="5671769"/>
            <a:ext cx="26362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 OF PEOPLE IN CONTAINERS (WITHIN CONTAINER CITIES)</a:t>
            </a:r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Montserrat Light" pitchFamily="2" charset="77"/>
              </a:rPr>
              <a:t>34,120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CCF1C00-9FAF-A7B2-5F67-7766BF63E5FE}"/>
              </a:ext>
            </a:extLst>
          </p:cNvPr>
          <p:cNvGrpSpPr/>
          <p:nvPr/>
        </p:nvGrpSpPr>
        <p:grpSpPr>
          <a:xfrm>
            <a:off x="384765" y="5268352"/>
            <a:ext cx="1480241" cy="1480241"/>
            <a:chOff x="262779" y="4817182"/>
            <a:chExt cx="1602227" cy="1602227"/>
          </a:xfrm>
        </p:grpSpPr>
        <p:pic>
          <p:nvPicPr>
            <p:cNvPr id="43" name="Picture 42" descr="A picture containing text, sign, vector graphics&#10;&#10;Description automatically generated">
              <a:extLst>
                <a:ext uri="{FF2B5EF4-FFF2-40B4-BE49-F238E27FC236}">
                  <a16:creationId xmlns:a16="http://schemas.microsoft.com/office/drawing/2014/main" id="{F868A755-147B-7FDD-0C96-483BC3168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9" y="4817182"/>
              <a:ext cx="1602227" cy="160222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A4D7113-00C2-AB04-4A80-C6AA0BB49A57}"/>
                </a:ext>
              </a:extLst>
            </p:cNvPr>
            <p:cNvSpPr/>
            <p:nvPr/>
          </p:nvSpPr>
          <p:spPr>
            <a:xfrm>
              <a:off x="1063892" y="5479339"/>
              <a:ext cx="425980" cy="27537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7D1979A-ED68-6478-0B26-EC4219E2D9B2}"/>
              </a:ext>
            </a:extLst>
          </p:cNvPr>
          <p:cNvSpPr txBox="1"/>
          <p:nvPr/>
        </p:nvSpPr>
        <p:spPr>
          <a:xfrm>
            <a:off x="1989189" y="7113905"/>
            <a:ext cx="5968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86A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AFAD reports that the infrastructure work and installation of 90,914 containers continues [1].</a:t>
            </a:r>
          </a:p>
        </p:txBody>
      </p:sp>
    </p:spTree>
    <p:extLst>
      <p:ext uri="{BB962C8B-B14F-4D97-AF65-F5344CB8AC3E}">
        <p14:creationId xmlns:p14="http://schemas.microsoft.com/office/powerpoint/2010/main" val="2781580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E41EDC-E17A-58A5-2B25-E7D49051A03C}"/>
              </a:ext>
            </a:extLst>
          </p:cNvPr>
          <p:cNvSpPr/>
          <p:nvPr/>
        </p:nvSpPr>
        <p:spPr>
          <a:xfrm>
            <a:off x="13547242" y="4203032"/>
            <a:ext cx="4393535" cy="1909010"/>
          </a:xfrm>
          <a:prstGeom prst="rect">
            <a:avLst/>
          </a:prstGeom>
          <a:solidFill>
            <a:srgbClr val="F5333F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66D60-3FC6-8983-37F1-A3DA52FF97B5}"/>
              </a:ext>
            </a:extLst>
          </p:cNvPr>
          <p:cNvSpPr txBox="1"/>
          <p:nvPr/>
        </p:nvSpPr>
        <p:spPr>
          <a:xfrm>
            <a:off x="1028699" y="859801"/>
            <a:ext cx="1386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Aftershocks M&gt; 4.0 on 2-6 March</a:t>
            </a:r>
            <a:endParaRPr lang="ru-RU" sz="4800" b="1" dirty="0">
              <a:solidFill>
                <a:schemeClr val="bg1"/>
              </a:solidFill>
              <a:latin typeface="Montserrat" pitchFamily="2" charset="77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15CC35-E1FC-9EC2-0311-BE6181C427E9}"/>
              </a:ext>
            </a:extLst>
          </p:cNvPr>
          <p:cNvSpPr txBox="1"/>
          <p:nvPr/>
        </p:nvSpPr>
        <p:spPr>
          <a:xfrm>
            <a:off x="13547242" y="2679209"/>
            <a:ext cx="439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11E41"/>
                </a:solidFill>
                <a:latin typeface="Montserrat" pitchFamily="2" charset="77"/>
              </a:rPr>
              <a:t>Aftershock Sequence Scenarios [1]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3109EA-EC71-FB9A-FD3F-D4B041846636}"/>
              </a:ext>
            </a:extLst>
          </p:cNvPr>
          <p:cNvCxnSpPr>
            <a:cxnSpLocks/>
          </p:cNvCxnSpPr>
          <p:nvPr/>
        </p:nvCxnSpPr>
        <p:spPr>
          <a:xfrm>
            <a:off x="13352922" y="2628229"/>
            <a:ext cx="0" cy="6737027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90E5254-7512-80A5-A2E7-AD3FDA4B8E58}"/>
              </a:ext>
            </a:extLst>
          </p:cNvPr>
          <p:cNvSpPr txBox="1"/>
          <p:nvPr/>
        </p:nvSpPr>
        <p:spPr>
          <a:xfrm>
            <a:off x="13596994" y="4845539"/>
            <a:ext cx="33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11E41"/>
                </a:solidFill>
                <a:latin typeface="Montserrat Light" pitchFamily="2" charset="77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12285-C6EB-38EA-5DDF-3B2B26933B83}"/>
              </a:ext>
            </a:extLst>
          </p:cNvPr>
          <p:cNvSpPr txBox="1"/>
          <p:nvPr/>
        </p:nvSpPr>
        <p:spPr>
          <a:xfrm>
            <a:off x="13547242" y="6467071"/>
            <a:ext cx="545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11E41"/>
                </a:solidFill>
                <a:latin typeface="Montserrat Light" pitchFamily="2" charset="77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55008-1AF8-16E8-E3A8-1E98BE8386D1}"/>
              </a:ext>
            </a:extLst>
          </p:cNvPr>
          <p:cNvSpPr txBox="1"/>
          <p:nvPr/>
        </p:nvSpPr>
        <p:spPr>
          <a:xfrm>
            <a:off x="13547242" y="8088604"/>
            <a:ext cx="545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11E41"/>
                </a:solidFill>
                <a:latin typeface="Montserrat Light" pitchFamily="2" charset="77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F0B604-7A37-B3D2-E928-A24CD1DB1425}"/>
              </a:ext>
            </a:extLst>
          </p:cNvPr>
          <p:cNvCxnSpPr>
            <a:cxnSpLocks/>
          </p:cNvCxnSpPr>
          <p:nvPr/>
        </p:nvCxnSpPr>
        <p:spPr>
          <a:xfrm>
            <a:off x="14142116" y="4778806"/>
            <a:ext cx="0" cy="84135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6FBB15-EBD3-2F9E-C432-C208394FB0C9}"/>
              </a:ext>
            </a:extLst>
          </p:cNvPr>
          <p:cNvCxnSpPr>
            <a:cxnSpLocks/>
          </p:cNvCxnSpPr>
          <p:nvPr/>
        </p:nvCxnSpPr>
        <p:spPr>
          <a:xfrm>
            <a:off x="14095298" y="6417908"/>
            <a:ext cx="0" cy="841351"/>
          </a:xfrm>
          <a:prstGeom prst="line">
            <a:avLst/>
          </a:prstGeom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97BB42-03FD-D95F-1CA3-2F0E475ABA06}"/>
              </a:ext>
            </a:extLst>
          </p:cNvPr>
          <p:cNvCxnSpPr>
            <a:cxnSpLocks/>
          </p:cNvCxnSpPr>
          <p:nvPr/>
        </p:nvCxnSpPr>
        <p:spPr>
          <a:xfrm>
            <a:off x="14092365" y="8088604"/>
            <a:ext cx="0" cy="841351"/>
          </a:xfrm>
          <a:prstGeom prst="line">
            <a:avLst/>
          </a:prstGeom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B618AA3-D27D-5F69-B899-A4EFA03AC091}"/>
              </a:ext>
            </a:extLst>
          </p:cNvPr>
          <p:cNvSpPr txBox="1"/>
          <p:nvPr/>
        </p:nvSpPr>
        <p:spPr>
          <a:xfrm>
            <a:off x="14202196" y="4422345"/>
            <a:ext cx="34761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ts val="1880"/>
              </a:lnSpc>
              <a:spcAft>
                <a:spcPts val="18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likely (&gt;90%): 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60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ftershocks will continue to decrease in frequency, with no aftershocks larger than M7 within the next month. Moderate to large aftershocks (M5 and M6) are likely.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A22676-67D3-28A3-7B47-576569908A9B}"/>
              </a:ext>
            </a:extLst>
          </p:cNvPr>
          <p:cNvSpPr txBox="1"/>
          <p:nvPr/>
        </p:nvSpPr>
        <p:spPr>
          <a:xfrm>
            <a:off x="14202196" y="6178064"/>
            <a:ext cx="34761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ts val="1880"/>
              </a:lnSpc>
              <a:spcAft>
                <a:spcPts val="18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 likely (~10%): 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160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ne or more additional aftershocks larger than M7, but with none larger than the M7.8 mainshock. Would temporarily re-energize the aftershock sequence.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806681-E12F-ED33-B51D-D5BA39F11AC1}"/>
              </a:ext>
            </a:extLst>
          </p:cNvPr>
          <p:cNvSpPr txBox="1"/>
          <p:nvPr/>
        </p:nvSpPr>
        <p:spPr>
          <a:xfrm>
            <a:off x="14202202" y="7853971"/>
            <a:ext cx="347619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ts val="1880"/>
              </a:lnSpc>
              <a:spcAft>
                <a:spcPts val="18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Least likely (~1%): 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60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he sequence could generate an aftershock of the same size or even larger than the M7.8 mainshock. 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W</a:t>
            </a:r>
            <a:r>
              <a:rPr lang="en-US" sz="160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ould likely trigger an aftershock sequence of its own.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Picture 35" descr="Logo, icon&#10;&#10;Description automatically generated">
            <a:extLst>
              <a:ext uri="{FF2B5EF4-FFF2-40B4-BE49-F238E27FC236}">
                <a16:creationId xmlns:a16="http://schemas.microsoft.com/office/drawing/2014/main" id="{02490926-E4D5-7172-8B9C-781A37F7F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100" y="723556"/>
            <a:ext cx="698500" cy="109554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70FAF25-6FB7-BF71-674F-9FC97856806F}"/>
              </a:ext>
            </a:extLst>
          </p:cNvPr>
          <p:cNvSpPr txBox="1"/>
          <p:nvPr/>
        </p:nvSpPr>
        <p:spPr>
          <a:xfrm>
            <a:off x="1028699" y="1819099"/>
            <a:ext cx="11419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Significant aftershocks (M &gt;4.0) recorded by USGS in the 11 provinces affected by the 6 February M 7.8 earthquake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725F6-46A3-AB89-0D21-CFDCD4CF1C42}"/>
              </a:ext>
            </a:extLst>
          </p:cNvPr>
          <p:cNvSpPr txBox="1"/>
          <p:nvPr/>
        </p:nvSpPr>
        <p:spPr>
          <a:xfrm>
            <a:off x="13596994" y="3012017"/>
            <a:ext cx="434378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ts val="1880"/>
              </a:lnSpc>
              <a:spcAft>
                <a:spcPts val="18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Although the 20 Feb. 6.3 earthquake in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Hatay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was the largest since the 6 Feb. quakes, we are still in UGSG’s “most likely scenario”: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F20DB25-0C7E-940B-7F96-CB9FF3488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8" y="2769083"/>
            <a:ext cx="12125371" cy="66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D7AD219D-E0B9-5C44-4EC6-80C8A19F0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100" y="723556"/>
            <a:ext cx="698500" cy="1095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224CCA-D507-F948-2C53-E98F00B70F33}"/>
              </a:ext>
            </a:extLst>
          </p:cNvPr>
          <p:cNvSpPr txBox="1"/>
          <p:nvPr/>
        </p:nvSpPr>
        <p:spPr>
          <a:xfrm>
            <a:off x="1028699" y="859801"/>
            <a:ext cx="1386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Frequency of aftershocks since 6 Feb.</a:t>
            </a:r>
            <a:endParaRPr lang="ru-RU" sz="4800" b="1" dirty="0">
              <a:solidFill>
                <a:schemeClr val="bg1"/>
              </a:solidFill>
              <a:latin typeface="Montserrat" pitchFamily="2" charset="77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FDDE4-DA42-1DE0-8AB8-1A06E1C9B2DC}"/>
              </a:ext>
            </a:extLst>
          </p:cNvPr>
          <p:cNvSpPr txBox="1"/>
          <p:nvPr/>
        </p:nvSpPr>
        <p:spPr>
          <a:xfrm>
            <a:off x="1028699" y="2143212"/>
            <a:ext cx="154786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have been over 10,000 aftershocks since the earthquakes on 6 Feb. Dots shown here represent only those above 4.0M [1]. While moderate to large (5.0-6.0M) earthquakes are still possible, the frequency of aftershocks appears to be slowing down, further evidence of USGS’s “most likely” scenario. However, aftershocks may continue for years to come.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ollowing the 2017 Bodrum earthquake for example, over 9,000 aftershocks were recorded in one year [2].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ADA43FA-6954-862B-A706-006833D236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927222"/>
              </p:ext>
            </p:extLst>
          </p:nvPr>
        </p:nvGraphicFramePr>
        <p:xfrm>
          <a:off x="1028698" y="3298322"/>
          <a:ext cx="16399765" cy="636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33771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2D7DBF-97EA-3FAD-487F-FAA7CBEFD532}"/>
              </a:ext>
            </a:extLst>
          </p:cNvPr>
          <p:cNvSpPr txBox="1"/>
          <p:nvPr/>
        </p:nvSpPr>
        <p:spPr>
          <a:xfrm>
            <a:off x="1028700" y="859801"/>
            <a:ext cx="12028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TRC distributions over time</a:t>
            </a:r>
            <a:endParaRPr lang="ru-RU" sz="5400" b="1" dirty="0">
              <a:solidFill>
                <a:schemeClr val="bg1"/>
              </a:solidFill>
              <a:latin typeface="Montserrat" pitchFamily="2" charset="77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8C25A92D-45FD-061B-E545-F0FB2BC6F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848" y="773694"/>
            <a:ext cx="698500" cy="10955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B6BB6B-6E37-A337-4965-77FE9AA479E7}"/>
              </a:ext>
            </a:extLst>
          </p:cNvPr>
          <p:cNvCxnSpPr>
            <a:cxnSpLocks/>
          </p:cNvCxnSpPr>
          <p:nvPr/>
        </p:nvCxnSpPr>
        <p:spPr>
          <a:xfrm>
            <a:off x="13634218" y="2363240"/>
            <a:ext cx="0" cy="6620198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99237F8-DCE8-C272-BA9E-FFDF8127A9FC}"/>
              </a:ext>
            </a:extLst>
          </p:cNvPr>
          <p:cNvSpPr/>
          <p:nvPr/>
        </p:nvSpPr>
        <p:spPr>
          <a:xfrm>
            <a:off x="1028700" y="2363242"/>
            <a:ext cx="3979942" cy="152986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1205D-BD71-8C82-B9F3-5B9FBF273470}"/>
              </a:ext>
            </a:extLst>
          </p:cNvPr>
          <p:cNvSpPr/>
          <p:nvPr/>
        </p:nvSpPr>
        <p:spPr>
          <a:xfrm>
            <a:off x="5164058" y="2363241"/>
            <a:ext cx="3979942" cy="152986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48C656-1A23-CA25-5A91-85B0EFDA9471}"/>
              </a:ext>
            </a:extLst>
          </p:cNvPr>
          <p:cNvSpPr/>
          <p:nvPr/>
        </p:nvSpPr>
        <p:spPr>
          <a:xfrm>
            <a:off x="9316170" y="2363240"/>
            <a:ext cx="3979942" cy="152986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80D83294-6F32-6D36-1452-66847FE0A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09" y="2512792"/>
            <a:ext cx="1117101" cy="11171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D16A9F-4610-33B2-5B61-79F62F72B515}"/>
              </a:ext>
            </a:extLst>
          </p:cNvPr>
          <p:cNvSpPr txBox="1"/>
          <p:nvPr/>
        </p:nvSpPr>
        <p:spPr>
          <a:xfrm>
            <a:off x="2066547" y="2508769"/>
            <a:ext cx="2975425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HOT MEALS DISTRIBUTED</a:t>
            </a:r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Montserrat Light" pitchFamily="2" charset="77"/>
              </a:rPr>
              <a:t>102,285,000</a:t>
            </a:r>
          </a:p>
          <a:p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Cumulative, Turkish Red Crescent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178A3FC7-277C-5571-2CCC-ED09F79DBF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140325"/>
              </p:ext>
            </p:extLst>
          </p:nvPr>
        </p:nvGraphicFramePr>
        <p:xfrm>
          <a:off x="9316170" y="4170817"/>
          <a:ext cx="3979942" cy="4973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E5CF282-3B37-F4A8-912B-2BB7DF84AA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727" y="2430675"/>
            <a:ext cx="1486694" cy="14866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18616D-62EF-2C30-B6E2-7C6A369CD9FB}"/>
              </a:ext>
            </a:extLst>
          </p:cNvPr>
          <p:cNvSpPr txBox="1"/>
          <p:nvPr/>
        </p:nvSpPr>
        <p:spPr>
          <a:xfrm>
            <a:off x="6542777" y="2508769"/>
            <a:ext cx="2687308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BLANKETS DISTRIBUTED</a:t>
            </a:r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Montserrat Light" pitchFamily="2" charset="77"/>
              </a:rPr>
              <a:t>202,026</a:t>
            </a:r>
          </a:p>
          <a:p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Cumulative, Turkish Red Crescent</a:t>
            </a:r>
          </a:p>
        </p:txBody>
      </p:sp>
      <p:pic>
        <p:nvPicPr>
          <p:cNvPr id="23" name="Picture 22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671EFD83-4B24-0552-703C-A7DF9ED97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00" y="2507297"/>
            <a:ext cx="1244600" cy="1244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C44B3A4-C27B-F024-0834-7C8BF3235F67}"/>
              </a:ext>
            </a:extLst>
          </p:cNvPr>
          <p:cNvSpPr txBox="1"/>
          <p:nvPr/>
        </p:nvSpPr>
        <p:spPr>
          <a:xfrm>
            <a:off x="10674000" y="2508769"/>
            <a:ext cx="2687308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TENTS DISPATCHED</a:t>
            </a:r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Montserrat Light" pitchFamily="2" charset="77"/>
              </a:rPr>
              <a:t>70,611</a:t>
            </a:r>
          </a:p>
          <a:p>
            <a:endParaRPr lang="en-US" sz="1400" dirty="0">
              <a:solidFill>
                <a:schemeClr val="accent1"/>
              </a:solidFill>
              <a:latin typeface="Montserrat Light" pitchFamily="2" charset="77"/>
            </a:endParaRPr>
          </a:p>
          <a:p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Cumulative, Turkish Red Crescent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E3CCC22-5C64-79F3-4112-7F6A617F7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3075427"/>
              </p:ext>
            </p:extLst>
          </p:nvPr>
        </p:nvGraphicFramePr>
        <p:xfrm>
          <a:off x="5195463" y="4170817"/>
          <a:ext cx="3979942" cy="4973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1683EED-08B6-4355-39CA-84DA7E7B7B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3867064"/>
              </p:ext>
            </p:extLst>
          </p:nvPr>
        </p:nvGraphicFramePr>
        <p:xfrm>
          <a:off x="791941" y="4170817"/>
          <a:ext cx="4216701" cy="4973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DF2900C-D51A-1A26-7AC9-0294F7E65717}"/>
              </a:ext>
            </a:extLst>
          </p:cNvPr>
          <p:cNvSpPr txBox="1"/>
          <p:nvPr/>
        </p:nvSpPr>
        <p:spPr>
          <a:xfrm>
            <a:off x="13949110" y="2363240"/>
            <a:ext cx="3968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11E41"/>
                </a:solidFill>
                <a:latin typeface="Montserrat" pitchFamily="2" charset="77"/>
              </a:rPr>
              <a:t>Additional key TRC humanitarian relief activities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C080A8-E4E6-CB7A-A625-F93218AA3D27}"/>
              </a:ext>
            </a:extLst>
          </p:cNvPr>
          <p:cNvSpPr txBox="1"/>
          <p:nvPr/>
        </p:nvSpPr>
        <p:spPr>
          <a:xfrm>
            <a:off x="14941156" y="3444991"/>
            <a:ext cx="27777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TRC’S VOUCHER PROGRAM 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began on 22 February. More than 140,000 cards will be distributed to earthquake-affected households to cover their most immediate needs.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6B045A-4872-2237-C0C8-DC944D35F858}"/>
              </a:ext>
            </a:extLst>
          </p:cNvPr>
          <p:cNvSpPr txBox="1"/>
          <p:nvPr/>
        </p:nvSpPr>
        <p:spPr>
          <a:xfrm>
            <a:off x="14932848" y="6212642"/>
            <a:ext cx="27860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MOBILE HEALTH UNITS 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operational. TRC and IFRC—in support of the Ministry of Health—will establish a total of 12 mobile health clinics. Six of them are already running to support rural communities and collective shelter sites with health interventions.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9CDBD47-182B-E54D-E080-AFC850B9C9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623" y="4214812"/>
            <a:ext cx="1333278" cy="1333278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3F4494A-D1CC-9B59-BC3F-05A22D68ED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070" y="6968028"/>
            <a:ext cx="1404383" cy="14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59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3F3F3F"/>
      </a:lt1>
      <a:dk2>
        <a:srgbClr val="33394B"/>
      </a:dk2>
      <a:lt2>
        <a:srgbClr val="FFFFFF"/>
      </a:lt2>
      <a:accent1>
        <a:srgbClr val="001D41"/>
      </a:accent1>
      <a:accent2>
        <a:srgbClr val="E8E8E8"/>
      </a:accent2>
      <a:accent3>
        <a:srgbClr val="F5333F"/>
      </a:accent3>
      <a:accent4>
        <a:srgbClr val="F5333F"/>
      </a:accent4>
      <a:accent5>
        <a:srgbClr val="001D41"/>
      </a:accent5>
      <a:accent6>
        <a:srgbClr val="FF4E51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3F3F3F"/>
      </a:lt1>
      <a:dk2>
        <a:srgbClr val="33394B"/>
      </a:dk2>
      <a:lt2>
        <a:srgbClr val="FFFFFF"/>
      </a:lt2>
      <a:accent1>
        <a:srgbClr val="001D41"/>
      </a:accent1>
      <a:accent2>
        <a:srgbClr val="E8E8E8"/>
      </a:accent2>
      <a:accent3>
        <a:srgbClr val="F5333F"/>
      </a:accent3>
      <a:accent4>
        <a:srgbClr val="F5333F"/>
      </a:accent4>
      <a:accent5>
        <a:srgbClr val="001D41"/>
      </a:accent5>
      <a:accent6>
        <a:srgbClr val="FF4E51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10723</TotalTime>
  <Words>1716</Words>
  <Application>Microsoft Macintosh PowerPoint</Application>
  <PresentationFormat>Custom</PresentationFormat>
  <Paragraphs>210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Calibri</vt:lpstr>
      <vt:lpstr>Montserrat ExtraBold</vt:lpstr>
      <vt:lpstr>Open Sans Light</vt:lpstr>
      <vt:lpstr>Arial</vt:lpstr>
      <vt:lpstr>Segoe UI</vt:lpstr>
      <vt:lpstr>Montserrat</vt:lpstr>
      <vt:lpstr>Montserrat Light</vt:lpstr>
      <vt:lpstr>Calibri Light</vt:lpstr>
      <vt:lpstr>Montserrat SemiBold</vt:lpstr>
      <vt:lpstr>Open Sans ExtraBold</vt:lpstr>
      <vt:lpstr>Open Sans</vt:lpstr>
      <vt:lpstr>Office Theme</vt:lpstr>
      <vt:lpstr>1_Office Theme</vt:lpstr>
      <vt:lpstr>Coordination Briefing Türkiye Earthquakes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Lilly, Katherine</cp:lastModifiedBy>
  <cp:revision>37</cp:revision>
  <dcterms:created xsi:type="dcterms:W3CDTF">2015-02-25T15:20:40Z</dcterms:created>
  <dcterms:modified xsi:type="dcterms:W3CDTF">2023-03-06T01:19:07Z</dcterms:modified>
</cp:coreProperties>
</file>